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8" r:id="rId2"/>
    <p:sldId id="278" r:id="rId3"/>
    <p:sldId id="265" r:id="rId4"/>
    <p:sldId id="268" r:id="rId5"/>
    <p:sldId id="280" r:id="rId6"/>
    <p:sldId id="282" r:id="rId7"/>
    <p:sldId id="285" r:id="rId8"/>
    <p:sldId id="286" r:id="rId9"/>
    <p:sldId id="284" r:id="rId10"/>
    <p:sldId id="288" r:id="rId11"/>
    <p:sldId id="293" r:id="rId12"/>
    <p:sldId id="291" r:id="rId13"/>
    <p:sldId id="283" r:id="rId14"/>
    <p:sldId id="289" r:id="rId15"/>
    <p:sldId id="292" r:id="rId16"/>
    <p:sldId id="264" r:id="rId17"/>
    <p:sldId id="263" r:id="rId18"/>
    <p:sldId id="266" r:id="rId19"/>
    <p:sldId id="297" r:id="rId20"/>
    <p:sldId id="301" r:id="rId21"/>
    <p:sldId id="302" r:id="rId22"/>
    <p:sldId id="260"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57" d="100"/>
          <a:sy n="157" d="100"/>
        </p:scale>
        <p:origin x="15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Y." userId="49a29774e7170c96" providerId="LiveId" clId="{A2F8F003-D6C8-4218-8998-DE1DE5A32EF9}"/>
    <pc:docChg chg="modSld">
      <pc:chgData name="Benjamin Y." userId="49a29774e7170c96" providerId="LiveId" clId="{A2F8F003-D6C8-4218-8998-DE1DE5A32EF9}" dt="2024-03-13T15:31:57.321" v="11" actId="12"/>
      <pc:docMkLst>
        <pc:docMk/>
      </pc:docMkLst>
      <pc:sldChg chg="modSp mod">
        <pc:chgData name="Benjamin Y." userId="49a29774e7170c96" providerId="LiveId" clId="{A2F8F003-D6C8-4218-8998-DE1DE5A32EF9}" dt="2024-03-13T15:30:20.840" v="1" actId="113"/>
        <pc:sldMkLst>
          <pc:docMk/>
          <pc:sldMk cId="3449925585" sldId="258"/>
        </pc:sldMkLst>
        <pc:spChg chg="mod">
          <ac:chgData name="Benjamin Y." userId="49a29774e7170c96" providerId="LiveId" clId="{A2F8F003-D6C8-4218-8998-DE1DE5A32EF9}" dt="2024-03-13T15:30:20.840" v="1" actId="113"/>
          <ac:spMkLst>
            <pc:docMk/>
            <pc:sldMk cId="3449925585" sldId="258"/>
            <ac:spMk id="16" creationId="{EC3CF01C-453D-8340-67EE-100BDB343D2D}"/>
          </ac:spMkLst>
        </pc:spChg>
      </pc:sldChg>
      <pc:sldChg chg="addSp modSp mod">
        <pc:chgData name="Benjamin Y." userId="49a29774e7170c96" providerId="LiveId" clId="{A2F8F003-D6C8-4218-8998-DE1DE5A32EF9}" dt="2024-03-13T15:31:57.321" v="11" actId="12"/>
        <pc:sldMkLst>
          <pc:docMk/>
          <pc:sldMk cId="1824690610" sldId="278"/>
        </pc:sldMkLst>
        <pc:spChg chg="add mod">
          <ac:chgData name="Benjamin Y." userId="49a29774e7170c96" providerId="LiveId" clId="{A2F8F003-D6C8-4218-8998-DE1DE5A32EF9}" dt="2024-03-13T15:31:24.131" v="7" actId="571"/>
          <ac:spMkLst>
            <pc:docMk/>
            <pc:sldMk cId="1824690610" sldId="278"/>
            <ac:spMk id="3" creationId="{1585DD6D-AC62-7E23-2AB0-0F6C3E4C4178}"/>
          </ac:spMkLst>
        </pc:spChg>
        <pc:spChg chg="add mod">
          <ac:chgData name="Benjamin Y." userId="49a29774e7170c96" providerId="LiveId" clId="{A2F8F003-D6C8-4218-8998-DE1DE5A32EF9}" dt="2024-03-13T15:31:24.131" v="7" actId="571"/>
          <ac:spMkLst>
            <pc:docMk/>
            <pc:sldMk cId="1824690610" sldId="278"/>
            <ac:spMk id="5" creationId="{6CA86549-4898-E577-C4EF-2567DDB6F294}"/>
          </ac:spMkLst>
        </pc:spChg>
        <pc:spChg chg="mod">
          <ac:chgData name="Benjamin Y." userId="49a29774e7170c96" providerId="LiveId" clId="{A2F8F003-D6C8-4218-8998-DE1DE5A32EF9}" dt="2024-03-13T15:31:24.131" v="7" actId="571"/>
          <ac:spMkLst>
            <pc:docMk/>
            <pc:sldMk cId="1824690610" sldId="278"/>
            <ac:spMk id="13" creationId="{EEEC7DB3-62BC-D69E-8257-6B6A25993422}"/>
          </ac:spMkLst>
        </pc:spChg>
        <pc:spChg chg="mod">
          <ac:chgData name="Benjamin Y." userId="49a29774e7170c96" providerId="LiveId" clId="{A2F8F003-D6C8-4218-8998-DE1DE5A32EF9}" dt="2024-03-13T15:31:24.131" v="7" actId="571"/>
          <ac:spMkLst>
            <pc:docMk/>
            <pc:sldMk cId="1824690610" sldId="278"/>
            <ac:spMk id="14" creationId="{F99E6A97-F281-B06E-17AF-9485C0A9B235}"/>
          </ac:spMkLst>
        </pc:spChg>
        <pc:spChg chg="mod">
          <ac:chgData name="Benjamin Y." userId="49a29774e7170c96" providerId="LiveId" clId="{A2F8F003-D6C8-4218-8998-DE1DE5A32EF9}" dt="2024-03-13T15:31:24.131" v="7" actId="571"/>
          <ac:spMkLst>
            <pc:docMk/>
            <pc:sldMk cId="1824690610" sldId="278"/>
            <ac:spMk id="15" creationId="{D1868685-9B2E-6C5E-C2D0-4D1647A842BE}"/>
          </ac:spMkLst>
        </pc:spChg>
        <pc:spChg chg="mod">
          <ac:chgData name="Benjamin Y." userId="49a29774e7170c96" providerId="LiveId" clId="{A2F8F003-D6C8-4218-8998-DE1DE5A32EF9}" dt="2024-03-13T15:31:32.866" v="8" actId="12"/>
          <ac:spMkLst>
            <pc:docMk/>
            <pc:sldMk cId="1824690610" sldId="278"/>
            <ac:spMk id="16" creationId="{0B85BEC8-731E-C644-8612-E4A21DB390B8}"/>
          </ac:spMkLst>
        </pc:spChg>
        <pc:spChg chg="mod">
          <ac:chgData name="Benjamin Y." userId="49a29774e7170c96" providerId="LiveId" clId="{A2F8F003-D6C8-4218-8998-DE1DE5A32EF9}" dt="2024-03-13T15:31:32.866" v="8" actId="12"/>
          <ac:spMkLst>
            <pc:docMk/>
            <pc:sldMk cId="1824690610" sldId="278"/>
            <ac:spMk id="17" creationId="{ACEE5386-8360-44EE-7862-A68A52E60830}"/>
          </ac:spMkLst>
        </pc:spChg>
        <pc:spChg chg="mod">
          <ac:chgData name="Benjamin Y." userId="49a29774e7170c96" providerId="LiveId" clId="{A2F8F003-D6C8-4218-8998-DE1DE5A32EF9}" dt="2024-03-13T15:31:42.377" v="9" actId="12"/>
          <ac:spMkLst>
            <pc:docMk/>
            <pc:sldMk cId="1824690610" sldId="278"/>
            <ac:spMk id="21" creationId="{594C305C-56DA-4F5A-177B-0F1C7C3C5D04}"/>
          </ac:spMkLst>
        </pc:spChg>
        <pc:spChg chg="mod">
          <ac:chgData name="Benjamin Y." userId="49a29774e7170c96" providerId="LiveId" clId="{A2F8F003-D6C8-4218-8998-DE1DE5A32EF9}" dt="2024-03-13T15:30:56.598" v="3" actId="12"/>
          <ac:spMkLst>
            <pc:docMk/>
            <pc:sldMk cId="1824690610" sldId="278"/>
            <ac:spMk id="22" creationId="{253695F0-102B-1E82-1148-9584E6C6734E}"/>
          </ac:spMkLst>
        </pc:spChg>
        <pc:spChg chg="mod">
          <ac:chgData name="Benjamin Y." userId="49a29774e7170c96" providerId="LiveId" clId="{A2F8F003-D6C8-4218-8998-DE1DE5A32EF9}" dt="2024-03-13T15:31:42.377" v="9" actId="12"/>
          <ac:spMkLst>
            <pc:docMk/>
            <pc:sldMk cId="1824690610" sldId="278"/>
            <ac:spMk id="23" creationId="{C97E2B33-B70B-0D56-BE66-90F047E86D1B}"/>
          </ac:spMkLst>
        </pc:spChg>
        <pc:spChg chg="mod">
          <ac:chgData name="Benjamin Y." userId="49a29774e7170c96" providerId="LiveId" clId="{A2F8F003-D6C8-4218-8998-DE1DE5A32EF9}" dt="2024-03-13T15:31:49.490" v="10" actId="12"/>
          <ac:spMkLst>
            <pc:docMk/>
            <pc:sldMk cId="1824690610" sldId="278"/>
            <ac:spMk id="27" creationId="{D29A5A4B-83B3-0E54-94E5-B9983B71EA14}"/>
          </ac:spMkLst>
        </pc:spChg>
        <pc:spChg chg="mod">
          <ac:chgData name="Benjamin Y." userId="49a29774e7170c96" providerId="LiveId" clId="{A2F8F003-D6C8-4218-8998-DE1DE5A32EF9}" dt="2024-03-13T15:31:05.347" v="4" actId="12"/>
          <ac:spMkLst>
            <pc:docMk/>
            <pc:sldMk cId="1824690610" sldId="278"/>
            <ac:spMk id="28" creationId="{5B1637DF-1C75-4AB0-ECBB-46F17EF785D8}"/>
          </ac:spMkLst>
        </pc:spChg>
        <pc:spChg chg="mod">
          <ac:chgData name="Benjamin Y." userId="49a29774e7170c96" providerId="LiveId" clId="{A2F8F003-D6C8-4218-8998-DE1DE5A32EF9}" dt="2024-03-13T15:31:49.490" v="10" actId="12"/>
          <ac:spMkLst>
            <pc:docMk/>
            <pc:sldMk cId="1824690610" sldId="278"/>
            <ac:spMk id="29" creationId="{17EFAE31-F51C-3BA3-27D9-C11EE520B8B0}"/>
          </ac:spMkLst>
        </pc:spChg>
        <pc:spChg chg="mod">
          <ac:chgData name="Benjamin Y." userId="49a29774e7170c96" providerId="LiveId" clId="{A2F8F003-D6C8-4218-8998-DE1DE5A32EF9}" dt="2024-03-13T15:31:15.993" v="5" actId="12"/>
          <ac:spMkLst>
            <pc:docMk/>
            <pc:sldMk cId="1824690610" sldId="278"/>
            <ac:spMk id="33" creationId="{E38129F9-1762-2ECC-C461-FCD7FDDCB83B}"/>
          </ac:spMkLst>
        </pc:spChg>
        <pc:spChg chg="mod">
          <ac:chgData name="Benjamin Y." userId="49a29774e7170c96" providerId="LiveId" clId="{A2F8F003-D6C8-4218-8998-DE1DE5A32EF9}" dt="2024-03-13T15:31:57.321" v="11" actId="12"/>
          <ac:spMkLst>
            <pc:docMk/>
            <pc:sldMk cId="1824690610" sldId="278"/>
            <ac:spMk id="34" creationId="{5DD619A6-84F5-6727-6690-42243EA68BF8}"/>
          </ac:spMkLst>
        </pc:spChg>
        <pc:spChg chg="mod">
          <ac:chgData name="Benjamin Y." userId="49a29774e7170c96" providerId="LiveId" clId="{A2F8F003-D6C8-4218-8998-DE1DE5A32EF9}" dt="2024-03-13T15:31:57.321" v="11" actId="12"/>
          <ac:spMkLst>
            <pc:docMk/>
            <pc:sldMk cId="1824690610" sldId="278"/>
            <ac:spMk id="35" creationId="{7326C708-4E78-BAFE-2409-0A53E1C6A532}"/>
          </ac:spMkLst>
        </pc:spChg>
        <pc:grpChg chg="mod">
          <ac:chgData name="Benjamin Y." userId="49a29774e7170c96" providerId="LiveId" clId="{A2F8F003-D6C8-4218-8998-DE1DE5A32EF9}" dt="2024-03-13T15:31:24.131" v="7" actId="571"/>
          <ac:grpSpMkLst>
            <pc:docMk/>
            <pc:sldMk cId="1824690610" sldId="278"/>
            <ac:grpSpMk id="12" creationId="{C9713135-6029-D827-E4F0-28BBE000DEE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12179-630E-4ED1-B5C2-186FE54B51C9}"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CEEE4-6EDF-4702-BA03-8A4243C7B519}" type="slidenum">
              <a:rPr lang="en-US" smtClean="0"/>
              <a:t>‹#›</a:t>
            </a:fld>
            <a:endParaRPr lang="en-US"/>
          </a:p>
        </p:txBody>
      </p:sp>
    </p:spTree>
    <p:extLst>
      <p:ext uri="{BB962C8B-B14F-4D97-AF65-F5344CB8AC3E}">
        <p14:creationId xmlns:p14="http://schemas.microsoft.com/office/powerpoint/2010/main" val="177397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Hi, good day to you wherever you are joining me in this presentation from all over the world</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And I would like to thank you for joining me in this short presentation over the next xx minutes - as I’ve to share more about us, what we do and </a:t>
            </a:r>
            <a:r>
              <a:rPr lang="en-GB" sz="1800" b="0" i="0" u="none" strike="noStrike" dirty="0" err="1">
                <a:solidFill>
                  <a:srgbClr val="000000"/>
                </a:solidFill>
                <a:effectLst/>
                <a:latin typeface="Arial" panose="020B0604020202020204" pitchFamily="34" charset="0"/>
              </a:rPr>
              <a:t>Kleentek’s</a:t>
            </a:r>
            <a:r>
              <a:rPr lang="en-GB" sz="1800" b="0" i="0" u="none" strike="noStrike" dirty="0">
                <a:solidFill>
                  <a:srgbClr val="000000"/>
                </a:solidFill>
                <a:effectLst/>
                <a:latin typeface="Arial" panose="020B0604020202020204" pitchFamily="34" charset="0"/>
              </a:rPr>
              <a:t> product can do for you.</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 hope that with this short presentation, we will be able to spark some interest in you, and that we will be given the opportunities to further our discussion/engagement to the next level by meeting face-to-face next time.</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Please note that this video presentation is not intended to replace face-to-face engagement/discussion - but to facilitate the whole process of the initial engagement on our first meeting.</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79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[Ref: Third point #3]:</a:t>
            </a:r>
            <a:endParaRPr lang="en-GB" b="0" dirty="0">
              <a:effectLst/>
            </a:endParaRPr>
          </a:p>
          <a:p>
            <a:pPr algn="just" rtl="0">
              <a:spcBef>
                <a:spcPts val="0"/>
              </a:spcBef>
              <a:spcAft>
                <a:spcPts val="0"/>
              </a:spcAft>
            </a:pPr>
            <a:r>
              <a:rPr lang="en-GB" sz="1800" b="0" i="0" u="none" strike="noStrike" dirty="0">
                <a:solidFill>
                  <a:srgbClr val="000000"/>
                </a:solidFill>
                <a:effectLst/>
                <a:latin typeface="Arial" panose="020B0604020202020204" pitchFamily="34" charset="0"/>
              </a:rPr>
              <a:t>The second process of movement of neutral particles within the field created by the electrostatic field is also known as </a:t>
            </a:r>
            <a:r>
              <a:rPr lang="en-GB" sz="1800" b="0" i="0" u="none" strike="noStrike" dirty="0" err="1">
                <a:solidFill>
                  <a:srgbClr val="000000"/>
                </a:solidFill>
                <a:effectLst/>
                <a:latin typeface="Arial" panose="020B0604020202020204" pitchFamily="34" charset="0"/>
              </a:rPr>
              <a:t>dielectrophoresis</a:t>
            </a:r>
            <a:r>
              <a:rPr lang="en-GB" sz="1800" b="0" i="0" u="none" strike="noStrike" dirty="0">
                <a:solidFill>
                  <a:srgbClr val="000000"/>
                </a:solidFill>
                <a:effectLst/>
                <a:latin typeface="Arial" panose="020B0604020202020204" pitchFamily="34" charset="0"/>
              </a:rPr>
              <a:t>.</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00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On the last point - we would like to inform our customer that the fluid in the cleaning chamber of the EOC is free-flowing, and that the pump that comes attached with the unit is a very slow flow rate pump that is used to move the fluid through the cleaning chamber.</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1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In this diagram, this is another cross-section diagram of the electrode (both positive electrode and the negative electrode) of the metal plate of the cartridge collector.</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635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In this slide, on the diagram on the left - you will see the Kleentek patented design of the Honeycomb like structure of the cartridge collectors. If you can see that the fluid/oil/lubricant flowing in the cleaning chamber is a free-flowing motion, there is no pressure difference at the start of the cleaning chamber and the end of the cleaning chamber.</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78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In this slide, we will talk about the implementation, operation and running of your EOC. You will see that other than connecting a power supply from a power source to the oil cleaner, you will just need to connect an inlet/outlet hose to your hydraulic oil tank - in order to ingress and egress the process/cleaned oil from the electrostatic oil cleaner to the hydraulic oil tank. </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In this cross-sectional diagram, you will see that oil is flowing in an unrestricted manner through the cartridge collector that has a high-voltage applied at the various metal plates on the collectors.</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No modification to your primary system is required, you can clean your system in an active-active manner or active-passive manner. </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28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So now, I believe you have a question for me: How about maintaining the oil cleaner, routine change.</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In this slide, we’ve summarized the points that you required.</a:t>
            </a:r>
            <a:endParaRPr lang="en-GB" b="0" dirty="0">
              <a:effectLst/>
            </a:endParaRPr>
          </a:p>
          <a:p>
            <a:pPr algn="just" rtl="0">
              <a:spcBef>
                <a:spcPts val="0"/>
              </a:spcBef>
              <a:spcAft>
                <a:spcPts val="0"/>
              </a:spcAft>
            </a:pPr>
            <a:r>
              <a:rPr lang="en-GB" sz="1800" b="0" i="0" u="none" strike="noStrike" dirty="0">
                <a:solidFill>
                  <a:srgbClr val="000000"/>
                </a:solidFill>
                <a:effectLst/>
                <a:latin typeface="Arial" panose="020B0604020202020204" pitchFamily="34" charset="0"/>
              </a:rPr>
              <a:t>In just four simple steps, you will be able to change out your used Kleentek: Cartridge Collector upon reaching its </a:t>
            </a:r>
            <a:r>
              <a:rPr lang="en-GB" sz="1800" b="0" i="0" u="none" strike="noStrike" dirty="0" err="1">
                <a:solidFill>
                  <a:srgbClr val="000000"/>
                </a:solidFill>
                <a:effectLst/>
                <a:latin typeface="Arial" panose="020B0604020202020204" pitchFamily="34" charset="0"/>
              </a:rPr>
              <a:t>lifespace</a:t>
            </a:r>
            <a:r>
              <a:rPr lang="en-GB" sz="1800" b="0" i="0" u="none" strike="noStrike" dirty="0">
                <a:solidFill>
                  <a:srgbClr val="000000"/>
                </a:solidFill>
                <a:effectLst/>
                <a:latin typeface="Arial" panose="020B0604020202020204" pitchFamily="34" charset="0"/>
              </a:rPr>
              <a:t>.</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339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In this summarized table, we will have a quick, and short comparison between using a traditional and conventional in-line filter, and using Kleentek: a Electrostatic Oil Cleaner.</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In summary, using a Kleentek: Electrostatic Oil Cleaner is a preferred choice, since it is an active system that continuous cleans not only your oil, but also the varnish, the oil oxidation products from your system - ensuring that your primary system runs smoothly, first time and all of the time.</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663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Finally, we come to the benefits of using an Electrostatic Oil Cleaner; there are four (“4”) primary main advantages that it will bring to your organization when you implement EOC, as part of your PM (preventive maintenance) cycle.</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First - it will bring increased productivity to your organization, as it helps to reduce your machine downtime, and reduces the no. of defect parts produced for those who are in the manufacturing segment. It will also ensure that your moulding machine produces consistent, high-quality manufactured products/parts.</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Second - by extending the life of your oil/lubricating fluid, you not only help me to reduce the frequency and volume of fluid used, but also reduces your operating expenses.</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This only helps to reduce your cost of maintenance and helps to eliminate the occurrence of servo valve failure and pump failure.</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Next, given the occurrence of events that are taking place around the globe - implementing EOC helps to reduce the use of non-renewable natural resources, and we redefine and refocus the use of refined minerals oil/lubricant. This is a small part that you can embark on as part of your sustainable practices. </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32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In this slide, we would like to present a case study that our manufacturer had engaged with Toyo </a:t>
            </a:r>
            <a:r>
              <a:rPr lang="en-GB" sz="1800" b="0" i="0" u="none" strike="noStrike" dirty="0" err="1">
                <a:solidFill>
                  <a:srgbClr val="000000"/>
                </a:solidFill>
                <a:effectLst/>
                <a:latin typeface="Arial" panose="020B0604020202020204" pitchFamily="34" charset="0"/>
              </a:rPr>
              <a:t>Motomotive</a:t>
            </a:r>
            <a:r>
              <a:rPr lang="en-GB" sz="1800" b="0" i="0" u="none" strike="noStrike" dirty="0">
                <a:solidFill>
                  <a:srgbClr val="000000"/>
                </a:solidFill>
                <a:effectLst/>
                <a:latin typeface="Arial" panose="020B0604020202020204" pitchFamily="34" charset="0"/>
              </a:rPr>
              <a:t> Co., Ltd - Japan. This is the profile of their oil change practice and routine and equipment list as well as their oil brand, grade, volume and frequency of oil change.</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0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In this slide, I would like to illustrate the total cost of operation of their organization without the implementation of Kleentek: Electrostatic Oil Cleaner. Please note the denomination of the values are all in USD.</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65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In this slide - this is breakdown, summary of our typical engagement with the majority of our customers. </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Because the complexity of each and every of our customers is different, and that we’re also learning as we work - we therefore pay very close attention to the development of each and every of our customers very closely.</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329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In this slide, I would like to illustrate the total cost of operation of their organization with the implementation of Kleentek: Electrostatic Oil Cleaner. </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33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Finally, in the final column, I’ve included the total cost saving from the implementation of Kleentek: Electrostatic Oil Cleaner that is achieved from their organization.</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08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In this slide, we would like to illustrate the oil performance before and after using Kleentek: Electrostatic Oil Cleaner - and the result that we’ve obtained from our maker in-house laboratory.</a:t>
            </a:r>
            <a:endParaRPr lang="en-GB" b="0" dirty="0">
              <a:effectLst/>
            </a:endParaRPr>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01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Thank you for spending your time looking through this video presentation.</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 hope that you’ve found the content that we’ve shared useful and beneficial to your operation. </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Should you have any further queries, do reach out to us via the contact as shown.</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95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In this slide - I’ve included a summary of the area of application that Kleentek: Electrostatic Oil Cleaner that it could be applied to - in the areas of refining mineral based oil for lubrication purpose.</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These are just a small segment of the application, as there are more sectors - such as aviation, utilities and electrical power grid - which we’ve not covered.</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4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The primary objective of using </a:t>
            </a:r>
            <a:r>
              <a:rPr lang="en-GB" sz="1800" b="0" i="0" u="none" strike="noStrike" dirty="0" err="1">
                <a:solidFill>
                  <a:srgbClr val="000000"/>
                </a:solidFill>
                <a:effectLst/>
                <a:latin typeface="Arial" panose="020B0604020202020204" pitchFamily="34" charset="0"/>
              </a:rPr>
              <a:t>Kleentek’s</a:t>
            </a:r>
            <a:r>
              <a:rPr lang="en-GB" sz="1800" b="0" i="0" u="none" strike="noStrike" dirty="0">
                <a:solidFill>
                  <a:srgbClr val="000000"/>
                </a:solidFill>
                <a:effectLst/>
                <a:latin typeface="Arial" panose="020B0604020202020204" pitchFamily="34" charset="0"/>
              </a:rPr>
              <a:t> product would be to achieve cost saving by reducing the frequency of expensive oil purchases, achieving maximum operational/engineering hours.</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In this day and age - in addition to cost saving, increase in performance reliability and environmental protection, we are also concerned about the sustainable practice of non-renewable resources.</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9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In the next few slides, I would give a brief introduction of what made </a:t>
            </a:r>
            <a:r>
              <a:rPr lang="en-GB" sz="1800" b="0" i="0" u="none" strike="noStrike" dirty="0" err="1">
                <a:solidFill>
                  <a:srgbClr val="000000"/>
                </a:solidFill>
                <a:effectLst/>
                <a:latin typeface="Arial" panose="020B0604020202020204" pitchFamily="34" charset="0"/>
              </a:rPr>
              <a:t>Kleentek’s</a:t>
            </a:r>
            <a:r>
              <a:rPr lang="en-GB" sz="1800" b="0" i="0" u="none" strike="noStrike" dirty="0">
                <a:solidFill>
                  <a:srgbClr val="000000"/>
                </a:solidFill>
                <a:effectLst/>
                <a:latin typeface="Arial" panose="020B0604020202020204" pitchFamily="34" charset="0"/>
              </a:rPr>
              <a:t> patented technology its edges as compared to its competitors and verse traditional and conventional in-line filters.</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In this slide, this is a model of the EOC-R25A, of the more commonly sized/used model that is used to cater for the application in the injection </a:t>
            </a:r>
            <a:r>
              <a:rPr lang="en-GB" sz="1800" b="0" i="0" u="none" strike="noStrike" dirty="0" err="1">
                <a:solidFill>
                  <a:srgbClr val="000000"/>
                </a:solidFill>
                <a:effectLst/>
                <a:latin typeface="Arial" panose="020B0604020202020204" pitchFamily="34" charset="0"/>
              </a:rPr>
              <a:t>molding</a:t>
            </a:r>
            <a:r>
              <a:rPr lang="en-GB" sz="1800" b="0" i="0" u="none" strike="noStrike" dirty="0">
                <a:solidFill>
                  <a:srgbClr val="000000"/>
                </a:solidFill>
                <a:effectLst/>
                <a:latin typeface="Arial" panose="020B0604020202020204" pitchFamily="34" charset="0"/>
              </a:rPr>
              <a:t> - manufacturing industry.</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35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On the left of this slide - this is an illustration of the cross-sectional diagram of the cleaning chamber of the EOC, or what you called a schematic diagram of the cleaning chamber. </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[Ref: First point #1]: Contaminants within the oil are charged using an electrode - driven by a high-voltage. The particles as indicated by the red circle and the yellow circles are both positively and negatively charged and will move toward the negative electrode and the positive electrode. </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5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[Ref: Second point #2]:</a:t>
            </a:r>
            <a:endParaRPr lang="en-GB" b="0" dirty="0">
              <a:effectLst/>
            </a:endParaRPr>
          </a:p>
          <a:p>
            <a:pPr algn="just" rtl="0">
              <a:spcBef>
                <a:spcPts val="0"/>
              </a:spcBef>
              <a:spcAft>
                <a:spcPts val="0"/>
              </a:spcAft>
            </a:pPr>
            <a:r>
              <a:rPr lang="en-GB" sz="1800" b="0" i="0" u="none" strike="noStrike" dirty="0">
                <a:solidFill>
                  <a:srgbClr val="000000"/>
                </a:solidFill>
                <a:effectLst/>
                <a:latin typeface="Arial" panose="020B0604020202020204" pitchFamily="34" charset="0"/>
              </a:rPr>
              <a:t>The most important advantage an electrostatic oil cleaner has over conventional and traditional filters is its ability to eliminate sub-micron contaminants of any kinds and sizes of contaminants.</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[Ref: Third point #3]:</a:t>
            </a:r>
            <a:endParaRPr lang="en-GB" b="0" dirty="0">
              <a:effectLst/>
            </a:endParaRPr>
          </a:p>
          <a:p>
            <a:pPr algn="just" rtl="0">
              <a:spcBef>
                <a:spcPts val="0"/>
              </a:spcBef>
              <a:spcAft>
                <a:spcPts val="0"/>
              </a:spcAft>
            </a:pPr>
            <a:r>
              <a:rPr lang="en-GB" sz="1800" b="0" i="0" u="none" strike="noStrike" dirty="0">
                <a:solidFill>
                  <a:srgbClr val="000000"/>
                </a:solidFill>
                <a:effectLst/>
                <a:latin typeface="Arial" panose="020B0604020202020204" pitchFamily="34" charset="0"/>
              </a:rPr>
              <a:t>This process of movement of the positively and negatively charged contaminant is also known as the electrophoresis. </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01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[Ref: Third point #3]:</a:t>
            </a:r>
            <a:endParaRPr lang="en-GB" b="0" dirty="0">
              <a:effectLst/>
            </a:endParaRPr>
          </a:p>
          <a:p>
            <a:pPr algn="just" rtl="0">
              <a:spcBef>
                <a:spcPts val="0"/>
              </a:spcBef>
              <a:spcAft>
                <a:spcPts val="0"/>
              </a:spcAft>
            </a:pPr>
            <a:r>
              <a:rPr lang="en-GB" sz="1800" b="0" i="0" u="none" strike="noStrike" dirty="0">
                <a:solidFill>
                  <a:srgbClr val="000000"/>
                </a:solidFill>
                <a:effectLst/>
                <a:latin typeface="Arial" panose="020B0604020202020204" pitchFamily="34" charset="0"/>
              </a:rPr>
              <a:t>This process of movement of the positively and negatively charged contaminant is also known as the electrophoresis. </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22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GB" sz="1800" b="0" i="0" u="none" strike="noStrike" dirty="0">
                <a:solidFill>
                  <a:srgbClr val="000000"/>
                </a:solidFill>
                <a:effectLst/>
                <a:latin typeface="Arial" panose="020B0604020202020204" pitchFamily="34" charset="0"/>
              </a:rPr>
              <a:t>Question: You might have to ask me, then what happens to the neutral particle that is not charged by the electrode in the oil.</a:t>
            </a:r>
            <a:endParaRPr lang="en-GB" b="0" dirty="0">
              <a:effectLst/>
            </a:endParaRPr>
          </a:p>
          <a:p>
            <a:pPr algn="just"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[Ref: Third point #3]:</a:t>
            </a:r>
            <a:endParaRPr lang="en-GB" b="0" dirty="0">
              <a:effectLst/>
            </a:endParaRPr>
          </a:p>
          <a:p>
            <a:pPr algn="just" rtl="0">
              <a:spcBef>
                <a:spcPts val="0"/>
              </a:spcBef>
              <a:spcAft>
                <a:spcPts val="0"/>
              </a:spcAft>
            </a:pPr>
            <a:r>
              <a:rPr lang="en-GB" sz="1800" b="0" i="0" u="none" strike="noStrike" dirty="0">
                <a:solidFill>
                  <a:srgbClr val="000000"/>
                </a:solidFill>
                <a:effectLst/>
                <a:latin typeface="Arial" panose="020B0604020202020204" pitchFamily="34" charset="0"/>
              </a:rPr>
              <a:t>The second process of movement of neutral particles within the field created by the electrostatic field is also known as </a:t>
            </a:r>
            <a:r>
              <a:rPr lang="en-GB" sz="1800" b="0" i="0" u="none" strike="noStrike" dirty="0" err="1">
                <a:solidFill>
                  <a:srgbClr val="000000"/>
                </a:solidFill>
                <a:effectLst/>
                <a:latin typeface="Arial" panose="020B0604020202020204" pitchFamily="34" charset="0"/>
              </a:rPr>
              <a:t>dielectrophoresis</a:t>
            </a:r>
            <a:r>
              <a:rPr lang="en-GB" sz="1800" b="0" i="0" u="none" strike="noStrike" dirty="0">
                <a:solidFill>
                  <a:srgbClr val="000000"/>
                </a:solidFill>
                <a:effectLst/>
                <a:latin typeface="Arial" panose="020B0604020202020204" pitchFamily="34" charset="0"/>
              </a:rPr>
              <a:t>.</a:t>
            </a:r>
            <a:endParaRPr lang="en-GB" b="0" dirty="0">
              <a:effectLst/>
            </a:endParaRPr>
          </a:p>
          <a:p>
            <a:br>
              <a:rPr lang="en-GB" dirty="0"/>
            </a:b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A192D-9A23-41FF-86BB-5C32ECE6F25F}"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58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272C-A7E8-8C1D-FE84-249C9F6A38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06A94654-5FBA-A85E-404B-45FB54F60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10E2EB8-6771-BBC0-96DF-9A4C71FA8E8A}"/>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5" name="Footer Placeholder 4">
            <a:extLst>
              <a:ext uri="{FF2B5EF4-FFF2-40B4-BE49-F238E27FC236}">
                <a16:creationId xmlns:a16="http://schemas.microsoft.com/office/drawing/2014/main" id="{ED30756F-A395-DAB8-7A14-0D08BE7F6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410FC9A-2333-288A-0B64-2E5F1A20AF03}"/>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328473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D75C-8A59-055E-8BAE-2D81C6A4D06C}"/>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8C627F-479D-1622-A605-4C0F3BF025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2612F84-5C51-AAA3-DC45-EC72EFCA6338}"/>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5" name="Footer Placeholder 4">
            <a:extLst>
              <a:ext uri="{FF2B5EF4-FFF2-40B4-BE49-F238E27FC236}">
                <a16:creationId xmlns:a16="http://schemas.microsoft.com/office/drawing/2014/main" id="{57455116-54DD-543C-76FD-101B62BC002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6F94ABB-5B56-6A39-3E4E-789C04F9B6D9}"/>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229494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56134-3298-7CD5-AC9C-C5C90F9514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997A6EB-8FE5-BF89-8569-C0EBF25D73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2A5D335-0041-0A27-91CE-3E4FA399DF11}"/>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5" name="Footer Placeholder 4">
            <a:extLst>
              <a:ext uri="{FF2B5EF4-FFF2-40B4-BE49-F238E27FC236}">
                <a16:creationId xmlns:a16="http://schemas.microsoft.com/office/drawing/2014/main" id="{0F7077C6-6E3F-8678-26A2-4AE2364B902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E56FDF6-CC48-19C3-FD27-8BB4ECF0D4CA}"/>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37625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2D81-A11D-2026-ADC2-A6B789CDEEE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6AEC737-BB3B-1F84-4ED9-C360A05C56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3C42500-7976-770A-BEC3-DEA0DEC1DAD5}"/>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5" name="Footer Placeholder 4">
            <a:extLst>
              <a:ext uri="{FF2B5EF4-FFF2-40B4-BE49-F238E27FC236}">
                <a16:creationId xmlns:a16="http://schemas.microsoft.com/office/drawing/2014/main" id="{EED27328-8EEB-67BB-3E33-F1C850EB3E0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311E15E-2DC5-C406-6DDA-F615300174DA}"/>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429217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5D7A-70DF-8843-7B0C-27644176B0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9702003-367C-5636-1153-194909D2CB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B0FD9-3701-B5D2-8FDC-FAA337FA2FBD}"/>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5" name="Footer Placeholder 4">
            <a:extLst>
              <a:ext uri="{FF2B5EF4-FFF2-40B4-BE49-F238E27FC236}">
                <a16:creationId xmlns:a16="http://schemas.microsoft.com/office/drawing/2014/main" id="{0EFC9771-6D65-A41C-78B5-C66A1DD05FE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5EDE149-2E61-D672-EE5F-138D1F2980E4}"/>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297317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5E70-0E41-6BE4-D4D0-7EE602FA284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944BD6F-D936-FF11-B551-E76284D7A6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E201E44-0C2B-30C8-F282-09B5CCDF1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011ED049-3989-CF95-0B5F-F5D8312206EA}"/>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6" name="Footer Placeholder 5">
            <a:extLst>
              <a:ext uri="{FF2B5EF4-FFF2-40B4-BE49-F238E27FC236}">
                <a16:creationId xmlns:a16="http://schemas.microsoft.com/office/drawing/2014/main" id="{385DF48E-3DF4-DC69-71A2-BF54376E367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418CA2B-6AA7-0052-44D7-CF19AC4E9198}"/>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178854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EC90-BEEE-C29E-E5F3-EB43B1B5B77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9B95C7EB-7684-D739-B30E-B33C734DE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BF78B-E14E-B34A-A508-BF21B6F12D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3FC35EB-80EE-D1C7-81D6-4BBF2D50C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24381-EA0C-7D2F-5AE7-D3853521B4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649FBBC-A257-738D-A894-DF7C084996A1}"/>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8" name="Footer Placeholder 7">
            <a:extLst>
              <a:ext uri="{FF2B5EF4-FFF2-40B4-BE49-F238E27FC236}">
                <a16:creationId xmlns:a16="http://schemas.microsoft.com/office/drawing/2014/main" id="{483D02C9-BD59-CDD6-DBC7-47C7EBB6138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7669A773-59FD-25E8-37AF-C6146C3ED5FB}"/>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178310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0D85-8930-FA05-E7F9-4352DF72560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C5AC6EF-FD85-1384-D979-70A8B3F22569}"/>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4" name="Footer Placeholder 3">
            <a:extLst>
              <a:ext uri="{FF2B5EF4-FFF2-40B4-BE49-F238E27FC236}">
                <a16:creationId xmlns:a16="http://schemas.microsoft.com/office/drawing/2014/main" id="{ECF98151-090C-DEF2-3FD3-F6FABD5565ED}"/>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0D0C0F44-3A87-1491-0C9A-E621CFF4F75D}"/>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19571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1736A-AD1C-4B27-B7FF-E974D33408F9}"/>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3" name="Footer Placeholder 2">
            <a:extLst>
              <a:ext uri="{FF2B5EF4-FFF2-40B4-BE49-F238E27FC236}">
                <a16:creationId xmlns:a16="http://schemas.microsoft.com/office/drawing/2014/main" id="{B45EA290-33E8-0F6F-7EA7-10EDA2DF8E35}"/>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51014DE4-7941-AE64-F5B5-F089F16138B3}"/>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426415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86F2-A137-6BDB-484B-A29C94110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A59441C6-2A6D-5A72-3E7D-2CD4045FF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5FF19377-0FB4-AEF8-F43D-915861B1E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DF048-7E95-D79E-9D4E-BC69EA8B6E75}"/>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6" name="Footer Placeholder 5">
            <a:extLst>
              <a:ext uri="{FF2B5EF4-FFF2-40B4-BE49-F238E27FC236}">
                <a16:creationId xmlns:a16="http://schemas.microsoft.com/office/drawing/2014/main" id="{6B3EBF0C-A0A0-9F7C-371F-A460620CBDC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46F06F6-6573-4128-F5B4-1D13F5A18EC2}"/>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368563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D1EE-0E7B-EFA9-BB60-F0F12BE61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5101022D-5305-8278-2B3E-4D6F5A4E3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571FA44E-1CEF-861B-1603-31C683CD6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5B79E-E1FE-D691-9F2F-551D6F1E3FFD}"/>
              </a:ext>
            </a:extLst>
          </p:cNvPr>
          <p:cNvSpPr>
            <a:spLocks noGrp="1"/>
          </p:cNvSpPr>
          <p:nvPr>
            <p:ph type="dt" sz="half" idx="10"/>
          </p:nvPr>
        </p:nvSpPr>
        <p:spPr/>
        <p:txBody>
          <a:bodyPr/>
          <a:lstStyle/>
          <a:p>
            <a:fld id="{90097EF7-731A-46A3-AF26-84C57D508164}" type="datetimeFigureOut">
              <a:rPr lang="en-SG" smtClean="0"/>
              <a:t>13/3/2024</a:t>
            </a:fld>
            <a:endParaRPr lang="en-SG"/>
          </a:p>
        </p:txBody>
      </p:sp>
      <p:sp>
        <p:nvSpPr>
          <p:cNvPr id="6" name="Footer Placeholder 5">
            <a:extLst>
              <a:ext uri="{FF2B5EF4-FFF2-40B4-BE49-F238E27FC236}">
                <a16:creationId xmlns:a16="http://schemas.microsoft.com/office/drawing/2014/main" id="{253629AD-C244-1E96-2CD8-65B221EBDE01}"/>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248E71A-D147-A8D8-3311-7A7E7F08B0FD}"/>
              </a:ext>
            </a:extLst>
          </p:cNvPr>
          <p:cNvSpPr>
            <a:spLocks noGrp="1"/>
          </p:cNvSpPr>
          <p:nvPr>
            <p:ph type="sldNum" sz="quarter" idx="12"/>
          </p:nvPr>
        </p:nvSpPr>
        <p:spPr/>
        <p:txBody>
          <a:bodyPr/>
          <a:lstStyle/>
          <a:p>
            <a:fld id="{54D8FF77-4D5B-40C6-858F-520B9A02EC78}" type="slidenum">
              <a:rPr lang="en-SG" smtClean="0"/>
              <a:t>‹#›</a:t>
            </a:fld>
            <a:endParaRPr lang="en-SG"/>
          </a:p>
        </p:txBody>
      </p:sp>
    </p:spTree>
    <p:extLst>
      <p:ext uri="{BB962C8B-B14F-4D97-AF65-F5344CB8AC3E}">
        <p14:creationId xmlns:p14="http://schemas.microsoft.com/office/powerpoint/2010/main" val="418536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81F6B-4FB2-3E34-7914-7011328EE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D6BB275-6B2C-6DE8-7648-6A5A5FECC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C962736-F7F6-388E-F4D2-7E9CC22DF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97EF7-731A-46A3-AF26-84C57D508164}" type="datetimeFigureOut">
              <a:rPr lang="en-SG" smtClean="0"/>
              <a:t>13/3/2024</a:t>
            </a:fld>
            <a:endParaRPr lang="en-SG"/>
          </a:p>
        </p:txBody>
      </p:sp>
      <p:sp>
        <p:nvSpPr>
          <p:cNvPr id="5" name="Footer Placeholder 4">
            <a:extLst>
              <a:ext uri="{FF2B5EF4-FFF2-40B4-BE49-F238E27FC236}">
                <a16:creationId xmlns:a16="http://schemas.microsoft.com/office/drawing/2014/main" id="{DA9240D3-7B44-F868-506E-4AB36BC57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C750E33D-B3B4-0D57-5D6E-8061EB7F2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8FF77-4D5B-40C6-858F-520B9A02EC78}" type="slidenum">
              <a:rPr lang="en-SG" smtClean="0"/>
              <a:t>‹#›</a:t>
            </a:fld>
            <a:endParaRPr lang="en-SG"/>
          </a:p>
        </p:txBody>
      </p:sp>
    </p:spTree>
    <p:extLst>
      <p:ext uri="{BB962C8B-B14F-4D97-AF65-F5344CB8AC3E}">
        <p14:creationId xmlns:p14="http://schemas.microsoft.com/office/powerpoint/2010/main" val="1663980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www.focusmachinery.com.sg/" TargetMode="External"/><Relationship Id="rId5" Type="http://schemas.openxmlformats.org/officeDocument/2006/relationships/hyperlink" Target="mailto:enquiry@focusmachinery.com.sg" TargetMode="External"/><Relationship Id="rId4" Type="http://schemas.openxmlformats.org/officeDocument/2006/relationships/hyperlink" Target="mailto:sales@focusmachinery.com.s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67F108-A8DC-0CC1-88ED-F5DDC504A30B}"/>
              </a:ext>
            </a:extLst>
          </p:cNvPr>
          <p:cNvSpPr txBox="1"/>
          <p:nvPr/>
        </p:nvSpPr>
        <p:spPr>
          <a:xfrm>
            <a:off x="4334779" y="5432246"/>
            <a:ext cx="352243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Focus Machinery Pte Ltd, Singapore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Kleentek Corporation, Japan</a:t>
            </a:r>
          </a:p>
        </p:txBody>
      </p:sp>
      <p:pic>
        <p:nvPicPr>
          <p:cNvPr id="15" name="Picture 14">
            <a:extLst>
              <a:ext uri="{FF2B5EF4-FFF2-40B4-BE49-F238E27FC236}">
                <a16:creationId xmlns:a16="http://schemas.microsoft.com/office/drawing/2014/main" id="{9F4C2400-7D48-948F-0EE6-EC6E65356493}"/>
              </a:ext>
            </a:extLst>
          </p:cNvPr>
          <p:cNvPicPr>
            <a:picLocks noChangeAspect="1"/>
          </p:cNvPicPr>
          <p:nvPr/>
        </p:nvPicPr>
        <p:blipFill>
          <a:blip r:embed="rId3"/>
          <a:stretch>
            <a:fillRect/>
          </a:stretch>
        </p:blipFill>
        <p:spPr>
          <a:xfrm>
            <a:off x="340372" y="225425"/>
            <a:ext cx="2027851" cy="91837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28" name="Picture 4">
            <a:extLst>
              <a:ext uri="{FF2B5EF4-FFF2-40B4-BE49-F238E27FC236}">
                <a16:creationId xmlns:a16="http://schemas.microsoft.com/office/drawing/2014/main" id="{17A1ED7C-FEC3-9D70-E96F-181348FC6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363" y="472542"/>
            <a:ext cx="3102265" cy="4241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C3CF01C-453D-8340-67EE-100BDB343D2D}"/>
              </a:ext>
            </a:extLst>
          </p:cNvPr>
          <p:cNvSpPr txBox="1"/>
          <p:nvPr/>
        </p:nvSpPr>
        <p:spPr>
          <a:xfrm>
            <a:off x="3420619" y="2652932"/>
            <a:ext cx="5233613" cy="224676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Hydraulic Fluid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1" i="0" u="none" strike="noStrike" kern="1200" cap="none" spc="0" normalizeH="0" baseline="0" noProof="0" dirty="0">
                <a:ln>
                  <a:noFill/>
                </a:ln>
                <a:solidFill>
                  <a:schemeClr val="accent4"/>
                </a:solidFill>
                <a:effectLst/>
                <a:uLnTx/>
                <a:uFillTx/>
                <a:latin typeface="Calibri" panose="020F0502020204030204"/>
                <a:ea typeface="+mn-ea"/>
                <a:cs typeface="+mn-cs"/>
              </a:rPr>
              <a:t>Kleentek: Electrostatic Oil Cleaner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SG" sz="2800" b="1" dirty="0">
                <a:solidFill>
                  <a:schemeClr val="accent4"/>
                </a:solidFill>
                <a:latin typeface="Calibri" panose="020F0502020204030204"/>
              </a:rPr>
              <a:t>(SP Series)</a:t>
            </a:r>
            <a:endParaRPr kumimoji="0" lang="en-SG" sz="2800" b="1" i="0" u="none" strike="noStrike" kern="1200" cap="none" spc="0" normalizeH="0" baseline="0" noProof="0" dirty="0">
              <a:ln>
                <a:noFill/>
              </a:ln>
              <a:solidFill>
                <a:schemeClr val="accent4"/>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A405986-6A03-3B5F-F83D-43E60CB7FEEC}"/>
              </a:ext>
            </a:extLst>
          </p:cNvPr>
          <p:cNvPicPr>
            <a:picLocks noChangeAspect="1"/>
          </p:cNvPicPr>
          <p:nvPr/>
        </p:nvPicPr>
        <p:blipFill>
          <a:blip r:embed="rId5"/>
          <a:stretch>
            <a:fillRect/>
          </a:stretch>
        </p:blipFill>
        <p:spPr>
          <a:xfrm>
            <a:off x="4710369" y="502424"/>
            <a:ext cx="1200212" cy="787440"/>
          </a:xfrm>
          <a:prstGeom prst="rect">
            <a:avLst/>
          </a:prstGeom>
        </p:spPr>
      </p:pic>
    </p:spTree>
    <p:extLst>
      <p:ext uri="{BB962C8B-B14F-4D97-AF65-F5344CB8AC3E}">
        <p14:creationId xmlns:p14="http://schemas.microsoft.com/office/powerpoint/2010/main" val="3449925585"/>
      </p:ext>
    </p:extLst>
  </p:cSld>
  <p:clrMapOvr>
    <a:masterClrMapping/>
  </p:clrMapOvr>
  <mc:AlternateContent xmlns:mc="http://schemas.openxmlformats.org/markup-compatibility/2006" xmlns:p14="http://schemas.microsoft.com/office/powerpoint/2010/main">
    <mc:Choice Requires="p14">
      <p:transition spd="slow" p14:dur="2000" advTm="25391"/>
    </mc:Choice>
    <mc:Fallback xmlns="">
      <p:transition spd="slow" advTm="253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2" name="Straight Connector 1">
            <a:extLst>
              <a:ext uri="{FF2B5EF4-FFF2-40B4-BE49-F238E27FC236}">
                <a16:creationId xmlns:a16="http://schemas.microsoft.com/office/drawing/2014/main" id="{BBADFE9B-D8DF-7C58-325B-599801257C26}"/>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AutoShape 250">
            <a:extLst>
              <a:ext uri="{FF2B5EF4-FFF2-40B4-BE49-F238E27FC236}">
                <a16:creationId xmlns:a16="http://schemas.microsoft.com/office/drawing/2014/main" id="{E2714B0F-31EF-F0EB-CE93-B70AC45CE884}"/>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24" name="Straight Connector 23">
            <a:extLst>
              <a:ext uri="{FF2B5EF4-FFF2-40B4-BE49-F238E27FC236}">
                <a16:creationId xmlns:a16="http://schemas.microsoft.com/office/drawing/2014/main" id="{00CBB900-DDB5-F900-55B5-3BD4DF2D1125}"/>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AutoShape 249">
            <a:extLst>
              <a:ext uri="{FF2B5EF4-FFF2-40B4-BE49-F238E27FC236}">
                <a16:creationId xmlns:a16="http://schemas.microsoft.com/office/drawing/2014/main" id="{2D46E03F-A2E2-E8B7-8EB1-8EAA0E96C7F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9">
            <a:extLst>
              <a:ext uri="{FF2B5EF4-FFF2-40B4-BE49-F238E27FC236}">
                <a16:creationId xmlns:a16="http://schemas.microsoft.com/office/drawing/2014/main" id="{24820087-6DD1-6228-F10D-087B95A1F4AF}"/>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Graphic 26" descr="Checkmark">
            <a:extLst>
              <a:ext uri="{FF2B5EF4-FFF2-40B4-BE49-F238E27FC236}">
                <a16:creationId xmlns:a16="http://schemas.microsoft.com/office/drawing/2014/main" id="{9F1A4700-8839-075B-3E02-3D9AE2716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5823" y="1158933"/>
            <a:ext cx="460923" cy="460923"/>
          </a:xfrm>
          <a:prstGeom prst="rect">
            <a:avLst/>
          </a:prstGeom>
          <a:effectLst/>
        </p:spPr>
      </p:pic>
      <p:pic>
        <p:nvPicPr>
          <p:cNvPr id="28" name="Graphic 27" descr="Checkmark">
            <a:extLst>
              <a:ext uri="{FF2B5EF4-FFF2-40B4-BE49-F238E27FC236}">
                <a16:creationId xmlns:a16="http://schemas.microsoft.com/office/drawing/2014/main" id="{C9F4808F-416C-34C2-D85B-CE5AF9579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7629" y="2698668"/>
            <a:ext cx="460923" cy="460923"/>
          </a:xfrm>
          <a:prstGeom prst="rect">
            <a:avLst/>
          </a:prstGeom>
          <a:effectLst/>
        </p:spPr>
      </p:pic>
      <p:sp>
        <p:nvSpPr>
          <p:cNvPr id="29" name="TextBox 28">
            <a:extLst>
              <a:ext uri="{FF2B5EF4-FFF2-40B4-BE49-F238E27FC236}">
                <a16:creationId xmlns:a16="http://schemas.microsoft.com/office/drawing/2014/main" id="{F7E84944-75D3-5A23-D1C5-EE3824D7328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30" name="AutoShape 249">
            <a:extLst>
              <a:ext uri="{FF2B5EF4-FFF2-40B4-BE49-F238E27FC236}">
                <a16:creationId xmlns:a16="http://schemas.microsoft.com/office/drawing/2014/main" id="{440FF29E-D07E-683A-1D7F-B9631F454008}"/>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Graphic 30" descr="Checkmark">
            <a:extLst>
              <a:ext uri="{FF2B5EF4-FFF2-40B4-BE49-F238E27FC236}">
                <a16:creationId xmlns:a16="http://schemas.microsoft.com/office/drawing/2014/main" id="{FED5CF68-A538-7952-7C6C-3A1EA09B9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5823" y="3581726"/>
            <a:ext cx="460923" cy="460923"/>
          </a:xfrm>
          <a:prstGeom prst="rect">
            <a:avLst/>
          </a:prstGeom>
          <a:effectLst/>
        </p:spPr>
      </p:pic>
      <p:pic>
        <p:nvPicPr>
          <p:cNvPr id="32" name="Graphic 31" descr="Checkmark">
            <a:extLst>
              <a:ext uri="{FF2B5EF4-FFF2-40B4-BE49-F238E27FC236}">
                <a16:creationId xmlns:a16="http://schemas.microsoft.com/office/drawing/2014/main" id="{30785C7B-5C60-5B5A-5D21-4CE26A6F2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7628" y="1918825"/>
            <a:ext cx="460923" cy="460923"/>
          </a:xfrm>
          <a:prstGeom prst="rect">
            <a:avLst/>
          </a:prstGeom>
          <a:effectLst/>
        </p:spPr>
      </p:pic>
      <p:sp>
        <p:nvSpPr>
          <p:cNvPr id="33" name="TextBox 32">
            <a:extLst>
              <a:ext uri="{FF2B5EF4-FFF2-40B4-BE49-F238E27FC236}">
                <a16:creationId xmlns:a16="http://schemas.microsoft.com/office/drawing/2014/main" id="{C94E6D15-613D-EA8F-6419-47A7D770B012}"/>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34" name="TextBox 33">
            <a:extLst>
              <a:ext uri="{FF2B5EF4-FFF2-40B4-BE49-F238E27FC236}">
                <a16:creationId xmlns:a16="http://schemas.microsoft.com/office/drawing/2014/main" id="{0D74D521-F901-7956-6E37-D1BDC0D769F0}"/>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35" name="AutoShape 249">
            <a:extLst>
              <a:ext uri="{FF2B5EF4-FFF2-40B4-BE49-F238E27FC236}">
                <a16:creationId xmlns:a16="http://schemas.microsoft.com/office/drawing/2014/main" id="{C031F111-AA5D-983A-098B-8DB8CAE61702}"/>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68650D4E-D00A-E412-D796-B3A5D4C2475D}"/>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37" name="Graphic 36" descr="Checkmark">
            <a:extLst>
              <a:ext uri="{FF2B5EF4-FFF2-40B4-BE49-F238E27FC236}">
                <a16:creationId xmlns:a16="http://schemas.microsoft.com/office/drawing/2014/main" id="{45E20E26-360B-A36E-ED10-FBF7D72FB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7629" y="4445251"/>
            <a:ext cx="460923" cy="460923"/>
          </a:xfrm>
          <a:prstGeom prst="rect">
            <a:avLst/>
          </a:prstGeom>
          <a:effectLst/>
        </p:spPr>
      </p:pic>
      <p:sp>
        <p:nvSpPr>
          <p:cNvPr id="38" name="TextBox 37">
            <a:extLst>
              <a:ext uri="{FF2B5EF4-FFF2-40B4-BE49-F238E27FC236}">
                <a16:creationId xmlns:a16="http://schemas.microsoft.com/office/drawing/2014/main" id="{EB05F1AE-207C-5095-3F30-0061ED8465A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39" name="AutoShape 249">
            <a:extLst>
              <a:ext uri="{FF2B5EF4-FFF2-40B4-BE49-F238E27FC236}">
                <a16:creationId xmlns:a16="http://schemas.microsoft.com/office/drawing/2014/main" id="{E8DE2EB1-8208-BE62-682F-C6C7A406599F}"/>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 name="Group 91">
            <a:extLst>
              <a:ext uri="{FF2B5EF4-FFF2-40B4-BE49-F238E27FC236}">
                <a16:creationId xmlns:a16="http://schemas.microsoft.com/office/drawing/2014/main" id="{48F547EF-82B9-FB24-7131-0659895AE1FB}"/>
              </a:ext>
            </a:extLst>
          </p:cNvPr>
          <p:cNvGrpSpPr/>
          <p:nvPr/>
        </p:nvGrpSpPr>
        <p:grpSpPr>
          <a:xfrm>
            <a:off x="-70384" y="1077296"/>
            <a:ext cx="6078169" cy="4463560"/>
            <a:chOff x="-870486" y="1197220"/>
            <a:chExt cx="6078169" cy="4463560"/>
          </a:xfrm>
        </p:grpSpPr>
        <p:grpSp>
          <p:nvGrpSpPr>
            <p:cNvPr id="91" name="Group 90">
              <a:extLst>
                <a:ext uri="{FF2B5EF4-FFF2-40B4-BE49-F238E27FC236}">
                  <a16:creationId xmlns:a16="http://schemas.microsoft.com/office/drawing/2014/main" id="{815201DE-3C42-4713-ADE1-716F57B5497E}"/>
                </a:ext>
              </a:extLst>
            </p:cNvPr>
            <p:cNvGrpSpPr/>
            <p:nvPr/>
          </p:nvGrpSpPr>
          <p:grpSpPr>
            <a:xfrm>
              <a:off x="-870486" y="2120999"/>
              <a:ext cx="3852385" cy="3014675"/>
              <a:chOff x="-870486" y="2120999"/>
              <a:chExt cx="3852385" cy="3014675"/>
            </a:xfrm>
          </p:grpSpPr>
          <p:sp>
            <p:nvSpPr>
              <p:cNvPr id="72" name="Arc 71">
                <a:extLst>
                  <a:ext uri="{FF2B5EF4-FFF2-40B4-BE49-F238E27FC236}">
                    <a16:creationId xmlns:a16="http://schemas.microsoft.com/office/drawing/2014/main" id="{8A2FC8E8-8393-E7DE-33A7-6D91878FFA3C}"/>
                  </a:ext>
                </a:extLst>
              </p:cNvPr>
              <p:cNvSpPr/>
              <p:nvPr/>
            </p:nvSpPr>
            <p:spPr>
              <a:xfrm>
                <a:off x="-607773" y="2120999"/>
                <a:ext cx="3589672" cy="3014675"/>
              </a:xfrm>
              <a:prstGeom prst="arc">
                <a:avLst>
                  <a:gd name="adj1" fmla="val 16200885"/>
                  <a:gd name="adj2" fmla="val 5429506"/>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id="{E6811AAE-D928-C476-8C13-888407BB1D93}"/>
                  </a:ext>
                </a:extLst>
              </p:cNvPr>
              <p:cNvSpPr/>
              <p:nvPr/>
            </p:nvSpPr>
            <p:spPr>
              <a:xfrm>
                <a:off x="-607743" y="2913541"/>
                <a:ext cx="3589642" cy="1455463"/>
              </a:xfrm>
              <a:prstGeom prst="arc">
                <a:avLst>
                  <a:gd name="adj1" fmla="val 16172532"/>
                  <a:gd name="adj2" fmla="val 5429506"/>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Arc 73">
                <a:extLst>
                  <a:ext uri="{FF2B5EF4-FFF2-40B4-BE49-F238E27FC236}">
                    <a16:creationId xmlns:a16="http://schemas.microsoft.com/office/drawing/2014/main" id="{C4FE7482-EA5C-1217-C8A8-B7A02F7830B4}"/>
                  </a:ext>
                </a:extLst>
              </p:cNvPr>
              <p:cNvSpPr/>
              <p:nvPr/>
            </p:nvSpPr>
            <p:spPr>
              <a:xfrm>
                <a:off x="-623252" y="2500900"/>
                <a:ext cx="3597035" cy="2299700"/>
              </a:xfrm>
              <a:prstGeom prst="arc">
                <a:avLst>
                  <a:gd name="adj1" fmla="val 16217859"/>
                  <a:gd name="adj2" fmla="val 5429506"/>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id="{159E4F53-1F08-E6AF-9287-67D59C66FF94}"/>
                  </a:ext>
                </a:extLst>
              </p:cNvPr>
              <p:cNvSpPr/>
              <p:nvPr/>
            </p:nvSpPr>
            <p:spPr>
              <a:xfrm>
                <a:off x="-870486" y="3303349"/>
                <a:ext cx="3844269" cy="667519"/>
              </a:xfrm>
              <a:prstGeom prst="arc">
                <a:avLst>
                  <a:gd name="adj1" fmla="val 17462020"/>
                  <a:gd name="adj2" fmla="val 4126403"/>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 name="Group 89">
              <a:extLst>
                <a:ext uri="{FF2B5EF4-FFF2-40B4-BE49-F238E27FC236}">
                  <a16:creationId xmlns:a16="http://schemas.microsoft.com/office/drawing/2014/main" id="{F6B2609F-06CA-80D7-3BFF-4E2AB85279E6}"/>
                </a:ext>
              </a:extLst>
            </p:cNvPr>
            <p:cNvGrpSpPr/>
            <p:nvPr/>
          </p:nvGrpSpPr>
          <p:grpSpPr>
            <a:xfrm>
              <a:off x="353711" y="1197220"/>
              <a:ext cx="4853972" cy="4463560"/>
              <a:chOff x="357770" y="1148152"/>
              <a:chExt cx="4853972" cy="4463560"/>
            </a:xfrm>
          </p:grpSpPr>
          <p:cxnSp>
            <p:nvCxnSpPr>
              <p:cNvPr id="4" name="Straight Connector 3">
                <a:extLst>
                  <a:ext uri="{FF2B5EF4-FFF2-40B4-BE49-F238E27FC236}">
                    <a16:creationId xmlns:a16="http://schemas.microsoft.com/office/drawing/2014/main" id="{A9D43ED8-B872-633D-56A1-278611DD3A16}"/>
                  </a:ext>
                </a:extLst>
              </p:cNvPr>
              <p:cNvCxnSpPr>
                <a:cxnSpLocks/>
              </p:cNvCxnSpPr>
              <p:nvPr/>
            </p:nvCxnSpPr>
            <p:spPr>
              <a:xfrm>
                <a:off x="2980353" y="1771856"/>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A7A5-FA9F-D091-971F-87946576451C}"/>
                  </a:ext>
                </a:extLst>
              </p:cNvPr>
              <p:cNvCxnSpPr>
                <a:cxnSpLocks/>
              </p:cNvCxnSpPr>
              <p:nvPr/>
            </p:nvCxnSpPr>
            <p:spPr>
              <a:xfrm>
                <a:off x="4795682" y="1778852"/>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us Sign 7">
                <a:extLst>
                  <a:ext uri="{FF2B5EF4-FFF2-40B4-BE49-F238E27FC236}">
                    <a16:creationId xmlns:a16="http://schemas.microsoft.com/office/drawing/2014/main" id="{8A989205-2061-314A-6E30-2511AE56B614}"/>
                  </a:ext>
                </a:extLst>
              </p:cNvPr>
              <p:cNvSpPr/>
              <p:nvPr/>
            </p:nvSpPr>
            <p:spPr>
              <a:xfrm>
                <a:off x="2626023" y="1148152"/>
                <a:ext cx="708660" cy="6307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258C716E-2C52-5FC7-AAD0-7308C8D413D4}"/>
                  </a:ext>
                </a:extLst>
              </p:cNvPr>
              <p:cNvSpPr/>
              <p:nvPr/>
            </p:nvSpPr>
            <p:spPr>
              <a:xfrm>
                <a:off x="4503083" y="1198500"/>
                <a:ext cx="708659" cy="52950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6DA568D-BF0D-619A-83F1-8E0681808B2D}"/>
                  </a:ext>
                </a:extLst>
              </p:cNvPr>
              <p:cNvCxnSpPr>
                <a:cxnSpLocks/>
              </p:cNvCxnSpPr>
              <p:nvPr/>
            </p:nvCxnSpPr>
            <p:spPr>
              <a:xfrm>
                <a:off x="1170924" y="1771856"/>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inus Sign 12">
                <a:extLst>
                  <a:ext uri="{FF2B5EF4-FFF2-40B4-BE49-F238E27FC236}">
                    <a16:creationId xmlns:a16="http://schemas.microsoft.com/office/drawing/2014/main" id="{2BA7AD26-2DC7-D43F-304F-23F38265D7DF}"/>
                  </a:ext>
                </a:extLst>
              </p:cNvPr>
              <p:cNvSpPr/>
              <p:nvPr/>
            </p:nvSpPr>
            <p:spPr>
              <a:xfrm>
                <a:off x="743941" y="1198500"/>
                <a:ext cx="708659" cy="52950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D89CACE5-BBC5-119A-13E3-4963FA8CD899}"/>
                  </a:ext>
                </a:extLst>
              </p:cNvPr>
              <p:cNvCxnSpPr>
                <a:cxnSpLocks/>
              </p:cNvCxnSpPr>
              <p:nvPr/>
            </p:nvCxnSpPr>
            <p:spPr>
              <a:xfrm flipH="1" flipV="1">
                <a:off x="2993900" y="1910726"/>
                <a:ext cx="1786275" cy="7284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6A122F-B981-6E60-59D0-68679A0C2B51}"/>
                  </a:ext>
                </a:extLst>
              </p:cNvPr>
              <p:cNvCxnSpPr>
                <a:cxnSpLocks/>
              </p:cNvCxnSpPr>
              <p:nvPr/>
            </p:nvCxnSpPr>
            <p:spPr>
              <a:xfrm flipH="1">
                <a:off x="2964846" y="2623872"/>
                <a:ext cx="1838150" cy="95400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21298A-0093-0719-7290-87039BF0D507}"/>
                  </a:ext>
                </a:extLst>
              </p:cNvPr>
              <p:cNvCxnSpPr>
                <a:cxnSpLocks/>
              </p:cNvCxnSpPr>
              <p:nvPr/>
            </p:nvCxnSpPr>
            <p:spPr>
              <a:xfrm flipH="1" flipV="1">
                <a:off x="2964846" y="3575102"/>
                <a:ext cx="1830835" cy="73592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A9BDDA2-3300-7F85-DB9E-90A4B8B4BF83}"/>
                  </a:ext>
                </a:extLst>
              </p:cNvPr>
              <p:cNvCxnSpPr>
                <a:cxnSpLocks/>
              </p:cNvCxnSpPr>
              <p:nvPr/>
            </p:nvCxnSpPr>
            <p:spPr>
              <a:xfrm flipH="1">
                <a:off x="2973038" y="4308254"/>
                <a:ext cx="1838150" cy="95400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3D55DD24-200D-D038-35C2-D4FE4B10E286}"/>
                  </a:ext>
                </a:extLst>
              </p:cNvPr>
              <p:cNvGrpSpPr/>
              <p:nvPr/>
            </p:nvGrpSpPr>
            <p:grpSpPr>
              <a:xfrm>
                <a:off x="917749" y="2494247"/>
                <a:ext cx="505518" cy="440575"/>
                <a:chOff x="2359615" y="4569404"/>
                <a:chExt cx="660285" cy="632460"/>
              </a:xfrm>
            </p:grpSpPr>
            <p:grpSp>
              <p:nvGrpSpPr>
                <p:cNvPr id="63" name="Group 62">
                  <a:extLst>
                    <a:ext uri="{FF2B5EF4-FFF2-40B4-BE49-F238E27FC236}">
                      <a16:creationId xmlns:a16="http://schemas.microsoft.com/office/drawing/2014/main" id="{0A289902-056F-8FFA-D87B-30C4F632C731}"/>
                    </a:ext>
                  </a:extLst>
                </p:cNvPr>
                <p:cNvGrpSpPr/>
                <p:nvPr/>
              </p:nvGrpSpPr>
              <p:grpSpPr>
                <a:xfrm>
                  <a:off x="2359615" y="4569404"/>
                  <a:ext cx="660285" cy="632460"/>
                  <a:chOff x="2070735" y="5815780"/>
                  <a:chExt cx="660285" cy="632460"/>
                </a:xfrm>
              </p:grpSpPr>
              <p:sp>
                <p:nvSpPr>
                  <p:cNvPr id="65" name="Oval 64">
                    <a:extLst>
                      <a:ext uri="{FF2B5EF4-FFF2-40B4-BE49-F238E27FC236}">
                        <a16:creationId xmlns:a16="http://schemas.microsoft.com/office/drawing/2014/main" id="{DC74CBD4-5F5B-68F8-7E69-8BA8B0991032}"/>
                      </a:ext>
                    </a:extLst>
                  </p:cNvPr>
                  <p:cNvSpPr/>
                  <p:nvPr/>
                </p:nvSpPr>
                <p:spPr>
                  <a:xfrm>
                    <a:off x="2070735" y="5815780"/>
                    <a:ext cx="660285" cy="63246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Minus Sign 65">
                    <a:extLst>
                      <a:ext uri="{FF2B5EF4-FFF2-40B4-BE49-F238E27FC236}">
                        <a16:creationId xmlns:a16="http://schemas.microsoft.com/office/drawing/2014/main" id="{CFEC1A9B-F947-BCF4-B113-6544F5D96F93}"/>
                      </a:ext>
                    </a:extLst>
                  </p:cNvPr>
                  <p:cNvSpPr/>
                  <p:nvPr/>
                </p:nvSpPr>
                <p:spPr>
                  <a:xfrm>
                    <a:off x="2202086" y="6179827"/>
                    <a:ext cx="397589" cy="24507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Plus Sign 63">
                  <a:extLst>
                    <a:ext uri="{FF2B5EF4-FFF2-40B4-BE49-F238E27FC236}">
                      <a16:creationId xmlns:a16="http://schemas.microsoft.com/office/drawing/2014/main" id="{39EF7DCB-FEED-2EAE-3BB3-F322B2DA0C7E}"/>
                    </a:ext>
                  </a:extLst>
                </p:cNvPr>
                <p:cNvSpPr/>
                <p:nvPr/>
              </p:nvSpPr>
              <p:spPr>
                <a:xfrm>
                  <a:off x="2511516" y="4668666"/>
                  <a:ext cx="360379" cy="334814"/>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5" name="Straight Connector 14">
                <a:extLst>
                  <a:ext uri="{FF2B5EF4-FFF2-40B4-BE49-F238E27FC236}">
                    <a16:creationId xmlns:a16="http://schemas.microsoft.com/office/drawing/2014/main" id="{581358AC-7778-5D00-C9CB-73E726F14BC2}"/>
                  </a:ext>
                </a:extLst>
              </p:cNvPr>
              <p:cNvCxnSpPr>
                <a:cxnSpLocks/>
              </p:cNvCxnSpPr>
              <p:nvPr/>
            </p:nvCxnSpPr>
            <p:spPr>
              <a:xfrm flipH="1">
                <a:off x="1177801" y="1890720"/>
                <a:ext cx="1815329" cy="84085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C5F289-8F52-B0F7-95F7-C6A29012B03C}"/>
                  </a:ext>
                </a:extLst>
              </p:cNvPr>
              <p:cNvCxnSpPr>
                <a:cxnSpLocks/>
              </p:cNvCxnSpPr>
              <p:nvPr/>
            </p:nvCxnSpPr>
            <p:spPr>
              <a:xfrm flipH="1" flipV="1">
                <a:off x="1157749" y="2725034"/>
                <a:ext cx="1801782" cy="84213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A1F1E7-00A0-E4CE-9287-20F2F96EA6E9}"/>
                  </a:ext>
                </a:extLst>
              </p:cNvPr>
              <p:cNvCxnSpPr>
                <a:cxnSpLocks/>
              </p:cNvCxnSpPr>
              <p:nvPr/>
            </p:nvCxnSpPr>
            <p:spPr>
              <a:xfrm flipH="1">
                <a:off x="1192289" y="3577277"/>
                <a:ext cx="1788064" cy="85483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0853DE-5FD2-B833-1A8F-E37B6FBE5DAF}"/>
                  </a:ext>
                </a:extLst>
              </p:cNvPr>
              <p:cNvCxnSpPr>
                <a:cxnSpLocks/>
              </p:cNvCxnSpPr>
              <p:nvPr/>
            </p:nvCxnSpPr>
            <p:spPr>
              <a:xfrm flipH="1" flipV="1">
                <a:off x="1192290" y="4421408"/>
                <a:ext cx="1801782" cy="84213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D983F40-7770-355E-0B1C-2E60BC341224}"/>
                  </a:ext>
                </a:extLst>
              </p:cNvPr>
              <p:cNvCxnSpPr>
                <a:cxnSpLocks/>
              </p:cNvCxnSpPr>
              <p:nvPr/>
            </p:nvCxnSpPr>
            <p:spPr>
              <a:xfrm flipV="1">
                <a:off x="1208921" y="1837095"/>
                <a:ext cx="1516302" cy="718434"/>
              </a:xfrm>
              <a:prstGeom prst="line">
                <a:avLst/>
              </a:prstGeom>
              <a:ln w="1905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842DA7A-19ED-54B9-11D6-60C01C5A8876}"/>
                  </a:ext>
                </a:extLst>
              </p:cNvPr>
              <p:cNvGrpSpPr/>
              <p:nvPr/>
            </p:nvGrpSpPr>
            <p:grpSpPr>
              <a:xfrm>
                <a:off x="2703887" y="3433474"/>
                <a:ext cx="505518" cy="440575"/>
                <a:chOff x="3877482" y="2222281"/>
                <a:chExt cx="660285" cy="632460"/>
              </a:xfrm>
            </p:grpSpPr>
            <p:grpSp>
              <p:nvGrpSpPr>
                <p:cNvPr id="80" name="Group 79">
                  <a:extLst>
                    <a:ext uri="{FF2B5EF4-FFF2-40B4-BE49-F238E27FC236}">
                      <a16:creationId xmlns:a16="http://schemas.microsoft.com/office/drawing/2014/main" id="{71F8B824-BEF8-A043-7AF5-89DBA66A7CE3}"/>
                    </a:ext>
                  </a:extLst>
                </p:cNvPr>
                <p:cNvGrpSpPr/>
                <p:nvPr/>
              </p:nvGrpSpPr>
              <p:grpSpPr>
                <a:xfrm>
                  <a:off x="3877482" y="2222281"/>
                  <a:ext cx="660285" cy="632460"/>
                  <a:chOff x="3588602" y="3468657"/>
                  <a:chExt cx="660285" cy="632460"/>
                </a:xfrm>
              </p:grpSpPr>
              <p:sp>
                <p:nvSpPr>
                  <p:cNvPr id="82" name="Oval 81">
                    <a:extLst>
                      <a:ext uri="{FF2B5EF4-FFF2-40B4-BE49-F238E27FC236}">
                        <a16:creationId xmlns:a16="http://schemas.microsoft.com/office/drawing/2014/main" id="{1723C12C-B084-C3C1-89F3-BD160F17B906}"/>
                      </a:ext>
                    </a:extLst>
                  </p:cNvPr>
                  <p:cNvSpPr/>
                  <p:nvPr/>
                </p:nvSpPr>
                <p:spPr>
                  <a:xfrm>
                    <a:off x="3588602" y="3468657"/>
                    <a:ext cx="660285" cy="63246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Minus Sign 82">
                    <a:extLst>
                      <a:ext uri="{FF2B5EF4-FFF2-40B4-BE49-F238E27FC236}">
                        <a16:creationId xmlns:a16="http://schemas.microsoft.com/office/drawing/2014/main" id="{02A50657-D01A-EF56-225B-C89352D7F1FD}"/>
                      </a:ext>
                    </a:extLst>
                  </p:cNvPr>
                  <p:cNvSpPr/>
                  <p:nvPr/>
                </p:nvSpPr>
                <p:spPr>
                  <a:xfrm>
                    <a:off x="3719950" y="3832705"/>
                    <a:ext cx="397588" cy="24507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1" name="Plus Sign 80">
                  <a:extLst>
                    <a:ext uri="{FF2B5EF4-FFF2-40B4-BE49-F238E27FC236}">
                      <a16:creationId xmlns:a16="http://schemas.microsoft.com/office/drawing/2014/main" id="{223C3BB4-D1C7-DBD2-AD1D-F99A9B73815C}"/>
                    </a:ext>
                  </a:extLst>
                </p:cNvPr>
                <p:cNvSpPr/>
                <p:nvPr/>
              </p:nvSpPr>
              <p:spPr>
                <a:xfrm>
                  <a:off x="4029381" y="2321544"/>
                  <a:ext cx="360379" cy="334814"/>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84" name="Straight Connector 83">
                <a:extLst>
                  <a:ext uri="{FF2B5EF4-FFF2-40B4-BE49-F238E27FC236}">
                    <a16:creationId xmlns:a16="http://schemas.microsoft.com/office/drawing/2014/main" id="{EAB7D1B2-19B4-F9FC-469D-B9645385B34F}"/>
                  </a:ext>
                </a:extLst>
              </p:cNvPr>
              <p:cNvCxnSpPr>
                <a:cxnSpLocks/>
              </p:cNvCxnSpPr>
              <p:nvPr/>
            </p:nvCxnSpPr>
            <p:spPr>
              <a:xfrm flipH="1">
                <a:off x="1746276" y="3736940"/>
                <a:ext cx="1202617" cy="764320"/>
              </a:xfrm>
              <a:prstGeom prst="line">
                <a:avLst/>
              </a:prstGeom>
              <a:ln w="1905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1542DD7-CA19-33C5-B7A8-1F96C05122A9}"/>
                  </a:ext>
                </a:extLst>
              </p:cNvPr>
              <p:cNvSpPr txBox="1"/>
              <p:nvPr/>
            </p:nvSpPr>
            <p:spPr>
              <a:xfrm>
                <a:off x="357770" y="2424893"/>
                <a:ext cx="6461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prstClr val="white"/>
                    </a:solidFill>
                    <a:effectLst/>
                    <a:uLnTx/>
                    <a:uFillTx/>
                    <a:latin typeface="Calibri" panose="020F0502020204030204"/>
                    <a:ea typeface="+mn-ea"/>
                    <a:cs typeface="+mn-cs"/>
                  </a:rPr>
                  <a:t>neutral</a:t>
                </a:r>
              </a:p>
            </p:txBody>
          </p:sp>
          <p:sp>
            <p:nvSpPr>
              <p:cNvPr id="89" name="TextBox 88">
                <a:extLst>
                  <a:ext uri="{FF2B5EF4-FFF2-40B4-BE49-F238E27FC236}">
                    <a16:creationId xmlns:a16="http://schemas.microsoft.com/office/drawing/2014/main" id="{95A545FB-73F3-48E5-457E-74A487519433}"/>
                  </a:ext>
                </a:extLst>
              </p:cNvPr>
              <p:cNvSpPr txBox="1"/>
              <p:nvPr/>
            </p:nvSpPr>
            <p:spPr>
              <a:xfrm>
                <a:off x="2964400" y="3766916"/>
                <a:ext cx="6461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prstClr val="white"/>
                    </a:solidFill>
                    <a:effectLst/>
                    <a:uLnTx/>
                    <a:uFillTx/>
                    <a:latin typeface="Calibri" panose="020F0502020204030204"/>
                    <a:ea typeface="+mn-ea"/>
                    <a:cs typeface="+mn-cs"/>
                  </a:rPr>
                  <a:t>neutral</a:t>
                </a:r>
              </a:p>
            </p:txBody>
          </p:sp>
        </p:grpSp>
      </p:grpSp>
      <p:sp>
        <p:nvSpPr>
          <p:cNvPr id="93" name="TextBox 92">
            <a:extLst>
              <a:ext uri="{FF2B5EF4-FFF2-40B4-BE49-F238E27FC236}">
                <a16:creationId xmlns:a16="http://schemas.microsoft.com/office/drawing/2014/main" id="{4A67B9AF-3F91-B656-1A4D-61FA8152CDD6}"/>
              </a:ext>
            </a:extLst>
          </p:cNvPr>
          <p:cNvSpPr txBox="1"/>
          <p:nvPr/>
        </p:nvSpPr>
        <p:spPr>
          <a:xfrm>
            <a:off x="443119" y="3211836"/>
            <a:ext cx="1610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panose="020F0502020204030204"/>
                <a:ea typeface="+mn-ea"/>
                <a:cs typeface="+mn-cs"/>
              </a:rPr>
              <a:t>neutrally charged particles are attracted to tip of collector</a:t>
            </a:r>
          </a:p>
        </p:txBody>
      </p:sp>
    </p:spTree>
    <p:extLst>
      <p:ext uri="{BB962C8B-B14F-4D97-AF65-F5344CB8AC3E}">
        <p14:creationId xmlns:p14="http://schemas.microsoft.com/office/powerpoint/2010/main" val="1204687234"/>
      </p:ext>
    </p:extLst>
  </p:cSld>
  <p:clrMapOvr>
    <a:masterClrMapping/>
  </p:clrMapOvr>
  <mc:AlternateContent xmlns:mc="http://schemas.openxmlformats.org/markup-compatibility/2006" xmlns:p14="http://schemas.microsoft.com/office/powerpoint/2010/main">
    <mc:Choice Requires="p14">
      <p:transition spd="slow" p14:dur="2000" advTm="41388"/>
    </mc:Choice>
    <mc:Fallback xmlns="">
      <p:transition spd="slow" advTm="413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pic>
        <p:nvPicPr>
          <p:cNvPr id="4" name="Picture 3">
            <a:extLst>
              <a:ext uri="{FF2B5EF4-FFF2-40B4-BE49-F238E27FC236}">
                <a16:creationId xmlns:a16="http://schemas.microsoft.com/office/drawing/2014/main" id="{8BA99CB1-DCDD-AF62-5D44-B4AFE22FEECF}"/>
              </a:ext>
            </a:extLst>
          </p:cNvPr>
          <p:cNvPicPr>
            <a:picLocks noChangeAspect="1"/>
          </p:cNvPicPr>
          <p:nvPr/>
        </p:nvPicPr>
        <p:blipFill rotWithShape="1">
          <a:blip r:embed="rId3"/>
          <a:srcRect l="2408" t="1464" r="3167" b="699"/>
          <a:stretch/>
        </p:blipFill>
        <p:spPr>
          <a:xfrm>
            <a:off x="931988" y="943249"/>
            <a:ext cx="3865942" cy="5394052"/>
          </a:xfrm>
          <a:prstGeom prst="rect">
            <a:avLst/>
          </a:prstGeom>
          <a:ln w="34925">
            <a:solidFill>
              <a:schemeClr val="bg1"/>
            </a:solidFill>
          </a:ln>
        </p:spPr>
      </p:pic>
      <p:cxnSp>
        <p:nvCxnSpPr>
          <p:cNvPr id="9" name="Straight Connector 8">
            <a:extLst>
              <a:ext uri="{FF2B5EF4-FFF2-40B4-BE49-F238E27FC236}">
                <a16:creationId xmlns:a16="http://schemas.microsoft.com/office/drawing/2014/main" id="{9FAAC1EA-D9FD-99A0-E58F-63795B021703}"/>
              </a:ext>
            </a:extLst>
          </p:cNvPr>
          <p:cNvCxnSpPr>
            <a:cxnSpLocks/>
            <a:stCxn id="3" idx="2"/>
            <a:endCxn id="6" idx="0"/>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AutoShape 250">
            <a:extLst>
              <a:ext uri="{FF2B5EF4-FFF2-40B4-BE49-F238E27FC236}">
                <a16:creationId xmlns:a16="http://schemas.microsoft.com/office/drawing/2014/main" id="{7029F601-31C1-705D-BF78-BA6FED9A8679}"/>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37" name="Straight Connector 36">
            <a:extLst>
              <a:ext uri="{FF2B5EF4-FFF2-40B4-BE49-F238E27FC236}">
                <a16:creationId xmlns:a16="http://schemas.microsoft.com/office/drawing/2014/main" id="{AFA4CED4-2AA9-F6F0-A70F-363F27CB7D1D}"/>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AutoShape 249">
            <a:extLst>
              <a:ext uri="{FF2B5EF4-FFF2-40B4-BE49-F238E27FC236}">
                <a16:creationId xmlns:a16="http://schemas.microsoft.com/office/drawing/2014/main" id="{F746A121-8267-CD62-C2A8-0AB164D23CEE}"/>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249">
            <a:extLst>
              <a:ext uri="{FF2B5EF4-FFF2-40B4-BE49-F238E27FC236}">
                <a16:creationId xmlns:a16="http://schemas.microsoft.com/office/drawing/2014/main" id="{0072CD19-2F51-6C06-F459-51F8D588774D}"/>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Graphic 39" descr="Checkmark">
            <a:extLst>
              <a:ext uri="{FF2B5EF4-FFF2-40B4-BE49-F238E27FC236}">
                <a16:creationId xmlns:a16="http://schemas.microsoft.com/office/drawing/2014/main" id="{C440E33B-B7C9-7A4F-2993-2B066E5641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196" y="1120627"/>
            <a:ext cx="460923" cy="460923"/>
          </a:xfrm>
          <a:prstGeom prst="rect">
            <a:avLst/>
          </a:prstGeom>
          <a:effectLst/>
        </p:spPr>
      </p:pic>
      <p:pic>
        <p:nvPicPr>
          <p:cNvPr id="41" name="Graphic 40" descr="Checkmark">
            <a:extLst>
              <a:ext uri="{FF2B5EF4-FFF2-40B4-BE49-F238E27FC236}">
                <a16:creationId xmlns:a16="http://schemas.microsoft.com/office/drawing/2014/main" id="{B825F38D-455A-6F87-2F9A-2D53956273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195" y="2688618"/>
            <a:ext cx="460923" cy="460923"/>
          </a:xfrm>
          <a:prstGeom prst="rect">
            <a:avLst/>
          </a:prstGeom>
          <a:effectLst/>
        </p:spPr>
      </p:pic>
      <p:sp>
        <p:nvSpPr>
          <p:cNvPr id="42" name="TextBox 41">
            <a:extLst>
              <a:ext uri="{FF2B5EF4-FFF2-40B4-BE49-F238E27FC236}">
                <a16:creationId xmlns:a16="http://schemas.microsoft.com/office/drawing/2014/main" id="{C76FCC7D-5CBF-B391-FE79-2455A154566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43" name="AutoShape 249">
            <a:extLst>
              <a:ext uri="{FF2B5EF4-FFF2-40B4-BE49-F238E27FC236}">
                <a16:creationId xmlns:a16="http://schemas.microsoft.com/office/drawing/2014/main" id="{B5D6F0D8-CBB9-8F57-51CB-5C2A4BFD7C61}"/>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4" name="Graphic 43" descr="Checkmark">
            <a:extLst>
              <a:ext uri="{FF2B5EF4-FFF2-40B4-BE49-F238E27FC236}">
                <a16:creationId xmlns:a16="http://schemas.microsoft.com/office/drawing/2014/main" id="{F0716C3C-3802-A64D-D730-BFE403D9BB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9563" y="3571183"/>
            <a:ext cx="460923" cy="460923"/>
          </a:xfrm>
          <a:prstGeom prst="rect">
            <a:avLst/>
          </a:prstGeom>
          <a:effectLst/>
        </p:spPr>
      </p:pic>
      <p:pic>
        <p:nvPicPr>
          <p:cNvPr id="45" name="Graphic 44" descr="Checkmark">
            <a:extLst>
              <a:ext uri="{FF2B5EF4-FFF2-40B4-BE49-F238E27FC236}">
                <a16:creationId xmlns:a16="http://schemas.microsoft.com/office/drawing/2014/main" id="{1D0DEE4A-6929-F3BC-496B-CC70A7390E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195" y="1918522"/>
            <a:ext cx="460923" cy="460923"/>
          </a:xfrm>
          <a:prstGeom prst="rect">
            <a:avLst/>
          </a:prstGeom>
          <a:effectLst/>
        </p:spPr>
      </p:pic>
      <p:sp>
        <p:nvSpPr>
          <p:cNvPr id="46" name="TextBox 45">
            <a:extLst>
              <a:ext uri="{FF2B5EF4-FFF2-40B4-BE49-F238E27FC236}">
                <a16:creationId xmlns:a16="http://schemas.microsoft.com/office/drawing/2014/main" id="{DE129853-BD54-CB4A-3DC4-5CA03E781F7C}"/>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47" name="TextBox 46">
            <a:extLst>
              <a:ext uri="{FF2B5EF4-FFF2-40B4-BE49-F238E27FC236}">
                <a16:creationId xmlns:a16="http://schemas.microsoft.com/office/drawing/2014/main" id="{7686619F-8AED-D231-0217-0C8EBBB1D57A}"/>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48" name="AutoShape 249">
            <a:extLst>
              <a:ext uri="{FF2B5EF4-FFF2-40B4-BE49-F238E27FC236}">
                <a16:creationId xmlns:a16="http://schemas.microsoft.com/office/drawing/2014/main" id="{F808250D-6A6C-1C10-A11E-C3A558BB171F}"/>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9536E75F-5910-FE4C-171E-CF87DDCDED71}"/>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50" name="Graphic 49" descr="Checkmark">
            <a:extLst>
              <a:ext uri="{FF2B5EF4-FFF2-40B4-BE49-F238E27FC236}">
                <a16:creationId xmlns:a16="http://schemas.microsoft.com/office/drawing/2014/main" id="{FBB672AE-73F8-1753-61B8-C10BCA75BB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9563" y="4451295"/>
            <a:ext cx="460923" cy="460923"/>
          </a:xfrm>
          <a:prstGeom prst="rect">
            <a:avLst/>
          </a:prstGeom>
          <a:effectLst/>
        </p:spPr>
      </p:pic>
      <p:sp>
        <p:nvSpPr>
          <p:cNvPr id="51" name="TextBox 50">
            <a:extLst>
              <a:ext uri="{FF2B5EF4-FFF2-40B4-BE49-F238E27FC236}">
                <a16:creationId xmlns:a16="http://schemas.microsoft.com/office/drawing/2014/main" id="{A75D55BF-DCA1-7597-D644-E6540C244EB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52" name="AutoShape 249">
            <a:extLst>
              <a:ext uri="{FF2B5EF4-FFF2-40B4-BE49-F238E27FC236}">
                <a16:creationId xmlns:a16="http://schemas.microsoft.com/office/drawing/2014/main" id="{041245D5-B589-AC59-520C-2E3F1CDB2422}"/>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8960122"/>
      </p:ext>
    </p:extLst>
  </p:cSld>
  <p:clrMapOvr>
    <a:masterClrMapping/>
  </p:clrMapOvr>
  <mc:AlternateContent xmlns:mc="http://schemas.openxmlformats.org/markup-compatibility/2006" xmlns:p14="http://schemas.microsoft.com/office/powerpoint/2010/main">
    <mc:Choice Requires="p14">
      <p:transition spd="slow" p14:dur="2000" advTm="46798"/>
    </mc:Choice>
    <mc:Fallback xmlns="">
      <p:transition spd="slow" advTm="467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2" name="Straight Connector 1">
            <a:extLst>
              <a:ext uri="{FF2B5EF4-FFF2-40B4-BE49-F238E27FC236}">
                <a16:creationId xmlns:a16="http://schemas.microsoft.com/office/drawing/2014/main" id="{BBADFE9B-D8DF-7C58-325B-599801257C26}"/>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AutoShape 250">
            <a:extLst>
              <a:ext uri="{FF2B5EF4-FFF2-40B4-BE49-F238E27FC236}">
                <a16:creationId xmlns:a16="http://schemas.microsoft.com/office/drawing/2014/main" id="{E2714B0F-31EF-F0EB-CE93-B70AC45CE884}"/>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24" name="Straight Connector 23">
            <a:extLst>
              <a:ext uri="{FF2B5EF4-FFF2-40B4-BE49-F238E27FC236}">
                <a16:creationId xmlns:a16="http://schemas.microsoft.com/office/drawing/2014/main" id="{00CBB900-DDB5-F900-55B5-3BD4DF2D1125}"/>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AutoShape 249">
            <a:extLst>
              <a:ext uri="{FF2B5EF4-FFF2-40B4-BE49-F238E27FC236}">
                <a16:creationId xmlns:a16="http://schemas.microsoft.com/office/drawing/2014/main" id="{2D46E03F-A2E2-E8B7-8EB1-8EAA0E96C7F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9">
            <a:extLst>
              <a:ext uri="{FF2B5EF4-FFF2-40B4-BE49-F238E27FC236}">
                <a16:creationId xmlns:a16="http://schemas.microsoft.com/office/drawing/2014/main" id="{24820087-6DD1-6228-F10D-087B95A1F4AF}"/>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Graphic 26" descr="Checkmark">
            <a:extLst>
              <a:ext uri="{FF2B5EF4-FFF2-40B4-BE49-F238E27FC236}">
                <a16:creationId xmlns:a16="http://schemas.microsoft.com/office/drawing/2014/main" id="{9F1A4700-8839-075B-3E02-3D9AE2716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1186672"/>
            <a:ext cx="460923" cy="460923"/>
          </a:xfrm>
          <a:prstGeom prst="rect">
            <a:avLst/>
          </a:prstGeom>
          <a:effectLst/>
        </p:spPr>
      </p:pic>
      <p:pic>
        <p:nvPicPr>
          <p:cNvPr id="28" name="Graphic 27" descr="Checkmark">
            <a:extLst>
              <a:ext uri="{FF2B5EF4-FFF2-40B4-BE49-F238E27FC236}">
                <a16:creationId xmlns:a16="http://schemas.microsoft.com/office/drawing/2014/main" id="{C9F4808F-416C-34C2-D85B-CE5AF9579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2695664"/>
            <a:ext cx="460923" cy="460923"/>
          </a:xfrm>
          <a:prstGeom prst="rect">
            <a:avLst/>
          </a:prstGeom>
          <a:effectLst/>
        </p:spPr>
      </p:pic>
      <p:sp>
        <p:nvSpPr>
          <p:cNvPr id="29" name="TextBox 28">
            <a:extLst>
              <a:ext uri="{FF2B5EF4-FFF2-40B4-BE49-F238E27FC236}">
                <a16:creationId xmlns:a16="http://schemas.microsoft.com/office/drawing/2014/main" id="{F7E84944-75D3-5A23-D1C5-EE3824D7328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30" name="AutoShape 249">
            <a:extLst>
              <a:ext uri="{FF2B5EF4-FFF2-40B4-BE49-F238E27FC236}">
                <a16:creationId xmlns:a16="http://schemas.microsoft.com/office/drawing/2014/main" id="{440FF29E-D07E-683A-1D7F-B9631F454008}"/>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Graphic 30" descr="Checkmark">
            <a:extLst>
              <a:ext uri="{FF2B5EF4-FFF2-40B4-BE49-F238E27FC236}">
                <a16:creationId xmlns:a16="http://schemas.microsoft.com/office/drawing/2014/main" id="{FED5CF68-A538-7952-7C6C-3A1EA09B9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3573880"/>
            <a:ext cx="460923" cy="460923"/>
          </a:xfrm>
          <a:prstGeom prst="rect">
            <a:avLst/>
          </a:prstGeom>
          <a:effectLst/>
        </p:spPr>
      </p:pic>
      <p:pic>
        <p:nvPicPr>
          <p:cNvPr id="32" name="Graphic 31" descr="Checkmark">
            <a:extLst>
              <a:ext uri="{FF2B5EF4-FFF2-40B4-BE49-F238E27FC236}">
                <a16:creationId xmlns:a16="http://schemas.microsoft.com/office/drawing/2014/main" id="{30785C7B-5C60-5B5A-5D21-4CE26A6F2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7" y="1935954"/>
            <a:ext cx="460923" cy="460923"/>
          </a:xfrm>
          <a:prstGeom prst="rect">
            <a:avLst/>
          </a:prstGeom>
          <a:effectLst/>
        </p:spPr>
      </p:pic>
      <p:sp>
        <p:nvSpPr>
          <p:cNvPr id="33" name="TextBox 32">
            <a:extLst>
              <a:ext uri="{FF2B5EF4-FFF2-40B4-BE49-F238E27FC236}">
                <a16:creationId xmlns:a16="http://schemas.microsoft.com/office/drawing/2014/main" id="{C94E6D15-613D-EA8F-6419-47A7D770B012}"/>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34" name="TextBox 33">
            <a:extLst>
              <a:ext uri="{FF2B5EF4-FFF2-40B4-BE49-F238E27FC236}">
                <a16:creationId xmlns:a16="http://schemas.microsoft.com/office/drawing/2014/main" id="{0D74D521-F901-7956-6E37-D1BDC0D769F0}"/>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35" name="AutoShape 249">
            <a:extLst>
              <a:ext uri="{FF2B5EF4-FFF2-40B4-BE49-F238E27FC236}">
                <a16:creationId xmlns:a16="http://schemas.microsoft.com/office/drawing/2014/main" id="{C031F111-AA5D-983A-098B-8DB8CAE61702}"/>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68650D4E-D00A-E412-D796-B3A5D4C2475D}"/>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37" name="Graphic 36" descr="Checkmark">
            <a:extLst>
              <a:ext uri="{FF2B5EF4-FFF2-40B4-BE49-F238E27FC236}">
                <a16:creationId xmlns:a16="http://schemas.microsoft.com/office/drawing/2014/main" id="{45E20E26-360B-A36E-ED10-FBF7D72FB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4433189"/>
            <a:ext cx="460923" cy="460923"/>
          </a:xfrm>
          <a:prstGeom prst="rect">
            <a:avLst/>
          </a:prstGeom>
          <a:effectLst/>
        </p:spPr>
      </p:pic>
      <p:sp>
        <p:nvSpPr>
          <p:cNvPr id="38" name="TextBox 37">
            <a:extLst>
              <a:ext uri="{FF2B5EF4-FFF2-40B4-BE49-F238E27FC236}">
                <a16:creationId xmlns:a16="http://schemas.microsoft.com/office/drawing/2014/main" id="{EB05F1AE-207C-5095-3F30-0061ED8465A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39" name="AutoShape 249">
            <a:extLst>
              <a:ext uri="{FF2B5EF4-FFF2-40B4-BE49-F238E27FC236}">
                <a16:creationId xmlns:a16="http://schemas.microsoft.com/office/drawing/2014/main" id="{E8DE2EB1-8208-BE62-682F-C6C7A406599F}"/>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DF1A7869-60A6-23EC-F069-2E50B92D512E}"/>
              </a:ext>
            </a:extLst>
          </p:cNvPr>
          <p:cNvPicPr>
            <a:picLocks noChangeAspect="1"/>
          </p:cNvPicPr>
          <p:nvPr/>
        </p:nvPicPr>
        <p:blipFill rotWithShape="1">
          <a:blip r:embed="rId5"/>
          <a:srcRect l="478" t="2315" r="934" b="2289"/>
          <a:stretch/>
        </p:blipFill>
        <p:spPr>
          <a:xfrm>
            <a:off x="862642" y="1616086"/>
            <a:ext cx="4520242" cy="2878276"/>
          </a:xfrm>
          <a:prstGeom prst="rect">
            <a:avLst/>
          </a:prstGeom>
        </p:spPr>
      </p:pic>
    </p:spTree>
    <p:extLst>
      <p:ext uri="{BB962C8B-B14F-4D97-AF65-F5344CB8AC3E}">
        <p14:creationId xmlns:p14="http://schemas.microsoft.com/office/powerpoint/2010/main" val="885620314"/>
      </p:ext>
    </p:extLst>
  </p:cSld>
  <p:clrMapOvr>
    <a:masterClrMapping/>
  </p:clrMapOvr>
  <mc:AlternateContent xmlns:mc="http://schemas.openxmlformats.org/markup-compatibility/2006" xmlns:p14="http://schemas.microsoft.com/office/powerpoint/2010/main">
    <mc:Choice Requires="p14">
      <p:transition spd="slow" p14:dur="2000" advTm="27781"/>
    </mc:Choice>
    <mc:Fallback xmlns="">
      <p:transition spd="slow" advTm="277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4472C4">
                    <a:lumMod val="20000"/>
                    <a:lumOff val="80000"/>
                  </a:srgbClr>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9" name="Straight Connector 8">
            <a:extLst>
              <a:ext uri="{FF2B5EF4-FFF2-40B4-BE49-F238E27FC236}">
                <a16:creationId xmlns:a16="http://schemas.microsoft.com/office/drawing/2014/main" id="{9FAAC1EA-D9FD-99A0-E58F-63795B021703}"/>
              </a:ext>
            </a:extLst>
          </p:cNvPr>
          <p:cNvCxnSpPr>
            <a:cxnSpLocks/>
            <a:stCxn id="3" idx="2"/>
            <a:endCxn id="6" idx="0"/>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AutoShape 250">
            <a:extLst>
              <a:ext uri="{FF2B5EF4-FFF2-40B4-BE49-F238E27FC236}">
                <a16:creationId xmlns:a16="http://schemas.microsoft.com/office/drawing/2014/main" id="{04AED37A-2377-FF0B-C388-5E88D17FB618}"/>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12" name="Straight Connector 11">
            <a:extLst>
              <a:ext uri="{FF2B5EF4-FFF2-40B4-BE49-F238E27FC236}">
                <a16:creationId xmlns:a16="http://schemas.microsoft.com/office/drawing/2014/main" id="{A1DB987B-A865-2D8B-217D-3933E0001793}"/>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AutoShape 249">
            <a:extLst>
              <a:ext uri="{FF2B5EF4-FFF2-40B4-BE49-F238E27FC236}">
                <a16:creationId xmlns:a16="http://schemas.microsoft.com/office/drawing/2014/main" id="{07B9EF41-8643-E54B-1E82-ACA66B5544ED}"/>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49">
            <a:extLst>
              <a:ext uri="{FF2B5EF4-FFF2-40B4-BE49-F238E27FC236}">
                <a16:creationId xmlns:a16="http://schemas.microsoft.com/office/drawing/2014/main" id="{97B59ADA-08C7-CB00-78D4-01D186F08BDB}"/>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Graphic 28" descr="Checkmark">
            <a:extLst>
              <a:ext uri="{FF2B5EF4-FFF2-40B4-BE49-F238E27FC236}">
                <a16:creationId xmlns:a16="http://schemas.microsoft.com/office/drawing/2014/main" id="{A31DD085-09D4-033F-BCA7-74DB14B47A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5" y="1141471"/>
            <a:ext cx="460923" cy="460923"/>
          </a:xfrm>
          <a:prstGeom prst="rect">
            <a:avLst/>
          </a:prstGeom>
          <a:effectLst/>
        </p:spPr>
      </p:pic>
      <p:pic>
        <p:nvPicPr>
          <p:cNvPr id="31" name="Graphic 30" descr="Checkmark">
            <a:extLst>
              <a:ext uri="{FF2B5EF4-FFF2-40B4-BE49-F238E27FC236}">
                <a16:creationId xmlns:a16="http://schemas.microsoft.com/office/drawing/2014/main" id="{CD1B64A6-D838-21C9-FA91-53BFA98665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2695664"/>
            <a:ext cx="460923" cy="460923"/>
          </a:xfrm>
          <a:prstGeom prst="rect">
            <a:avLst/>
          </a:prstGeom>
          <a:effectLst/>
        </p:spPr>
      </p:pic>
      <p:sp>
        <p:nvSpPr>
          <p:cNvPr id="32" name="TextBox 31">
            <a:extLst>
              <a:ext uri="{FF2B5EF4-FFF2-40B4-BE49-F238E27FC236}">
                <a16:creationId xmlns:a16="http://schemas.microsoft.com/office/drawing/2014/main" id="{4C6AE5B4-12AC-2DDF-F87C-4222DAF75E4B}"/>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34" name="AutoShape 249">
            <a:extLst>
              <a:ext uri="{FF2B5EF4-FFF2-40B4-BE49-F238E27FC236}">
                <a16:creationId xmlns:a16="http://schemas.microsoft.com/office/drawing/2014/main" id="{DDADB7EA-E092-CCF4-FC7D-83FC0EC593B9}"/>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Graphic 1" descr="Checkmark">
            <a:extLst>
              <a:ext uri="{FF2B5EF4-FFF2-40B4-BE49-F238E27FC236}">
                <a16:creationId xmlns:a16="http://schemas.microsoft.com/office/drawing/2014/main" id="{914A0763-CD0B-7636-30D3-5B70DF4DB9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3566378"/>
            <a:ext cx="460923" cy="460923"/>
          </a:xfrm>
          <a:prstGeom prst="rect">
            <a:avLst/>
          </a:prstGeom>
          <a:effectLst/>
        </p:spPr>
      </p:pic>
      <p:pic>
        <p:nvPicPr>
          <p:cNvPr id="7" name="Graphic 6" descr="Checkmark">
            <a:extLst>
              <a:ext uri="{FF2B5EF4-FFF2-40B4-BE49-F238E27FC236}">
                <a16:creationId xmlns:a16="http://schemas.microsoft.com/office/drawing/2014/main" id="{F1265C11-D6A0-36B0-28E6-0A807400D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7" y="1935954"/>
            <a:ext cx="460923" cy="460923"/>
          </a:xfrm>
          <a:prstGeom prst="rect">
            <a:avLst/>
          </a:prstGeom>
          <a:effectLst/>
        </p:spPr>
      </p:pic>
      <p:sp>
        <p:nvSpPr>
          <p:cNvPr id="8" name="TextBox 7">
            <a:extLst>
              <a:ext uri="{FF2B5EF4-FFF2-40B4-BE49-F238E27FC236}">
                <a16:creationId xmlns:a16="http://schemas.microsoft.com/office/drawing/2014/main" id="{A96AB052-532F-61D6-D8EF-E708FE6E19A6}"/>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16" name="TextBox 15">
            <a:extLst>
              <a:ext uri="{FF2B5EF4-FFF2-40B4-BE49-F238E27FC236}">
                <a16:creationId xmlns:a16="http://schemas.microsoft.com/office/drawing/2014/main" id="{AC7C537B-A4F0-184C-C194-8E79BDC14B20}"/>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18" name="AutoShape 249">
            <a:extLst>
              <a:ext uri="{FF2B5EF4-FFF2-40B4-BE49-F238E27FC236}">
                <a16:creationId xmlns:a16="http://schemas.microsoft.com/office/drawing/2014/main" id="{FFF2F5E8-2B20-CEA1-A388-7F0EC01F32D9}"/>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a:extLst>
              <a:ext uri="{FF2B5EF4-FFF2-40B4-BE49-F238E27FC236}">
                <a16:creationId xmlns:a16="http://schemas.microsoft.com/office/drawing/2014/main" id="{D2E31CD5-2C3C-2859-0AAA-99CBE0105055}"/>
              </a:ext>
            </a:extLst>
          </p:cNvPr>
          <p:cNvPicPr>
            <a:picLocks noChangeAspect="1"/>
          </p:cNvPicPr>
          <p:nvPr/>
        </p:nvPicPr>
        <p:blipFill rotWithShape="1">
          <a:blip r:embed="rId5"/>
          <a:srcRect l="920" t="2414" r="1002" b="1724"/>
          <a:stretch/>
        </p:blipFill>
        <p:spPr>
          <a:xfrm>
            <a:off x="705722" y="1085313"/>
            <a:ext cx="4947047" cy="3452181"/>
          </a:xfrm>
          <a:prstGeom prst="rect">
            <a:avLst/>
          </a:prstGeom>
        </p:spPr>
      </p:pic>
      <p:sp>
        <p:nvSpPr>
          <p:cNvPr id="17" name="TextBox 16">
            <a:extLst>
              <a:ext uri="{FF2B5EF4-FFF2-40B4-BE49-F238E27FC236}">
                <a16:creationId xmlns:a16="http://schemas.microsoft.com/office/drawing/2014/main" id="{700E6012-3679-3C49-393D-53307ECAA686}"/>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19" name="Graphic 18" descr="Checkmark">
            <a:extLst>
              <a:ext uri="{FF2B5EF4-FFF2-40B4-BE49-F238E27FC236}">
                <a16:creationId xmlns:a16="http://schemas.microsoft.com/office/drawing/2014/main" id="{23B7D626-8523-8852-8EE7-A6E5603FDA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5" y="4436906"/>
            <a:ext cx="460923" cy="460923"/>
          </a:xfrm>
          <a:prstGeom prst="rect">
            <a:avLst/>
          </a:prstGeom>
          <a:effectLst/>
        </p:spPr>
      </p:pic>
      <p:sp>
        <p:nvSpPr>
          <p:cNvPr id="20" name="TextBox 19">
            <a:extLst>
              <a:ext uri="{FF2B5EF4-FFF2-40B4-BE49-F238E27FC236}">
                <a16:creationId xmlns:a16="http://schemas.microsoft.com/office/drawing/2014/main" id="{A9A0887E-F4FE-EF35-AA0B-F9CA6BC54B8A}"/>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21" name="AutoShape 249">
            <a:extLst>
              <a:ext uri="{FF2B5EF4-FFF2-40B4-BE49-F238E27FC236}">
                <a16:creationId xmlns:a16="http://schemas.microsoft.com/office/drawing/2014/main" id="{2226AE03-CBF1-561D-D480-BCEE8B784D28}"/>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E269E9E2-2D7E-16CC-31AB-713C92C9D872}"/>
              </a:ext>
            </a:extLst>
          </p:cNvPr>
          <p:cNvSpPr txBox="1"/>
          <p:nvPr/>
        </p:nvSpPr>
        <p:spPr>
          <a:xfrm>
            <a:off x="756732" y="5121433"/>
            <a:ext cx="22912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Honeycomb Structure</a:t>
            </a:r>
          </a:p>
        </p:txBody>
      </p:sp>
      <p:cxnSp>
        <p:nvCxnSpPr>
          <p:cNvPr id="13" name="Straight Arrow Connector 12">
            <a:extLst>
              <a:ext uri="{FF2B5EF4-FFF2-40B4-BE49-F238E27FC236}">
                <a16:creationId xmlns:a16="http://schemas.microsoft.com/office/drawing/2014/main" id="{479E67BD-0946-04D0-C876-183E230436A4}"/>
              </a:ext>
            </a:extLst>
          </p:cNvPr>
          <p:cNvCxnSpPr>
            <a:cxnSpLocks/>
          </p:cNvCxnSpPr>
          <p:nvPr/>
        </p:nvCxnSpPr>
        <p:spPr>
          <a:xfrm flipV="1">
            <a:off x="1540057" y="3720957"/>
            <a:ext cx="1278981" cy="1399957"/>
          </a:xfrm>
          <a:prstGeom prst="straightConnector1">
            <a:avLst/>
          </a:prstGeom>
          <a:ln w="3492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982160"/>
      </p:ext>
    </p:extLst>
  </p:cSld>
  <p:clrMapOvr>
    <a:masterClrMapping/>
  </p:clrMapOvr>
  <mc:AlternateContent xmlns:mc="http://schemas.openxmlformats.org/markup-compatibility/2006" xmlns:p14="http://schemas.microsoft.com/office/powerpoint/2010/main">
    <mc:Choice Requires="p14">
      <p:transition spd="slow" p14:dur="2000" advTm="19747"/>
    </mc:Choice>
    <mc:Fallback xmlns="">
      <p:transition spd="slow" advTm="1974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5. Implementing and Operating EOC</a:t>
            </a:r>
          </a:p>
        </p:txBody>
      </p:sp>
      <p:pic>
        <p:nvPicPr>
          <p:cNvPr id="10" name="Picture 9">
            <a:extLst>
              <a:ext uri="{FF2B5EF4-FFF2-40B4-BE49-F238E27FC236}">
                <a16:creationId xmlns:a16="http://schemas.microsoft.com/office/drawing/2014/main" id="{58636116-9100-6243-F4CF-E3FC83C0AF39}"/>
              </a:ext>
            </a:extLst>
          </p:cNvPr>
          <p:cNvPicPr>
            <a:picLocks noChangeAspect="1"/>
          </p:cNvPicPr>
          <p:nvPr/>
        </p:nvPicPr>
        <p:blipFill rotWithShape="1">
          <a:blip r:embed="rId3"/>
          <a:srcRect l="996" t="2005" r="1544" b="2933"/>
          <a:stretch/>
        </p:blipFill>
        <p:spPr>
          <a:xfrm>
            <a:off x="732288" y="1085313"/>
            <a:ext cx="4631425" cy="3165894"/>
          </a:xfrm>
          <a:prstGeom prst="rect">
            <a:avLst/>
          </a:prstGeom>
        </p:spPr>
      </p:pic>
      <p:cxnSp>
        <p:nvCxnSpPr>
          <p:cNvPr id="13" name="Straight Connector 12">
            <a:extLst>
              <a:ext uri="{FF2B5EF4-FFF2-40B4-BE49-F238E27FC236}">
                <a16:creationId xmlns:a16="http://schemas.microsoft.com/office/drawing/2014/main" id="{31EE880E-E034-065B-3B70-0C12FE60B1DA}"/>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utoShape 250">
            <a:extLst>
              <a:ext uri="{FF2B5EF4-FFF2-40B4-BE49-F238E27FC236}">
                <a16:creationId xmlns:a16="http://schemas.microsoft.com/office/drawing/2014/main" id="{ECB05F3C-689C-D434-E974-31AFF64C55D6}"/>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Implementing, Operating and Running your EOC</a:t>
            </a:r>
          </a:p>
        </p:txBody>
      </p:sp>
      <p:cxnSp>
        <p:nvCxnSpPr>
          <p:cNvPr id="27" name="Straight Connector 26">
            <a:extLst>
              <a:ext uri="{FF2B5EF4-FFF2-40B4-BE49-F238E27FC236}">
                <a16:creationId xmlns:a16="http://schemas.microsoft.com/office/drawing/2014/main" id="{C932994B-2BB2-4575-B49D-13A8B47F7D50}"/>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AutoShape 249">
            <a:extLst>
              <a:ext uri="{FF2B5EF4-FFF2-40B4-BE49-F238E27FC236}">
                <a16:creationId xmlns:a16="http://schemas.microsoft.com/office/drawing/2014/main" id="{17267A9E-35CA-D18A-5AED-74358EFBF40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49">
            <a:extLst>
              <a:ext uri="{FF2B5EF4-FFF2-40B4-BE49-F238E27FC236}">
                <a16:creationId xmlns:a16="http://schemas.microsoft.com/office/drawing/2014/main" id="{9CC56D68-0F24-D4F2-507D-F1DF79F671E7}"/>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3" name="Graphic 32" descr="Checkmark">
            <a:extLst>
              <a:ext uri="{FF2B5EF4-FFF2-40B4-BE49-F238E27FC236}">
                <a16:creationId xmlns:a16="http://schemas.microsoft.com/office/drawing/2014/main" id="{D91E1057-B8FF-EA5D-1F48-28F78A43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195" y="1144832"/>
            <a:ext cx="460923" cy="460923"/>
          </a:xfrm>
          <a:prstGeom prst="rect">
            <a:avLst/>
          </a:prstGeom>
          <a:effectLst/>
        </p:spPr>
      </p:pic>
      <p:pic>
        <p:nvPicPr>
          <p:cNvPr id="35" name="Graphic 34" descr="Checkmark">
            <a:extLst>
              <a:ext uri="{FF2B5EF4-FFF2-40B4-BE49-F238E27FC236}">
                <a16:creationId xmlns:a16="http://schemas.microsoft.com/office/drawing/2014/main" id="{B104B1CB-F918-474B-5DB2-95DB662FD5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196" y="2695664"/>
            <a:ext cx="460923" cy="460923"/>
          </a:xfrm>
          <a:prstGeom prst="rect">
            <a:avLst/>
          </a:prstGeom>
          <a:effectLst/>
        </p:spPr>
      </p:pic>
      <p:sp>
        <p:nvSpPr>
          <p:cNvPr id="36" name="TextBox 35">
            <a:extLst>
              <a:ext uri="{FF2B5EF4-FFF2-40B4-BE49-F238E27FC236}">
                <a16:creationId xmlns:a16="http://schemas.microsoft.com/office/drawing/2014/main" id="{0BCF115A-FB78-381E-429A-1F98F2F1E4F8}"/>
              </a:ext>
            </a:extLst>
          </p:cNvPr>
          <p:cNvSpPr txBox="1"/>
          <p:nvPr/>
        </p:nvSpPr>
        <p:spPr>
          <a:xfrm>
            <a:off x="7285448" y="1126034"/>
            <a:ext cx="4382958"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Simple, quick and straightforward Implementation and Installation</a:t>
            </a:r>
          </a:p>
        </p:txBody>
      </p:sp>
      <p:cxnSp>
        <p:nvCxnSpPr>
          <p:cNvPr id="37" name="AutoShape 249">
            <a:extLst>
              <a:ext uri="{FF2B5EF4-FFF2-40B4-BE49-F238E27FC236}">
                <a16:creationId xmlns:a16="http://schemas.microsoft.com/office/drawing/2014/main" id="{6DEBF7F3-3253-C16E-2C0D-F5FD38F29F7E}"/>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 name="Graphic 37" descr="Checkmark">
            <a:extLst>
              <a:ext uri="{FF2B5EF4-FFF2-40B4-BE49-F238E27FC236}">
                <a16:creationId xmlns:a16="http://schemas.microsoft.com/office/drawing/2014/main" id="{883C7218-9EDB-76FF-6D6B-BB37007A02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196" y="3464821"/>
            <a:ext cx="460923" cy="460923"/>
          </a:xfrm>
          <a:prstGeom prst="rect">
            <a:avLst/>
          </a:prstGeom>
          <a:effectLst/>
        </p:spPr>
      </p:pic>
      <p:pic>
        <p:nvPicPr>
          <p:cNvPr id="39" name="Graphic 38" descr="Checkmark">
            <a:extLst>
              <a:ext uri="{FF2B5EF4-FFF2-40B4-BE49-F238E27FC236}">
                <a16:creationId xmlns:a16="http://schemas.microsoft.com/office/drawing/2014/main" id="{2FE2C538-0DFD-8086-D5B5-859A2353E9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197" y="1935954"/>
            <a:ext cx="460923" cy="460923"/>
          </a:xfrm>
          <a:prstGeom prst="rect">
            <a:avLst/>
          </a:prstGeom>
          <a:effectLst/>
        </p:spPr>
      </p:pic>
      <p:sp>
        <p:nvSpPr>
          <p:cNvPr id="40" name="TextBox 39">
            <a:extLst>
              <a:ext uri="{FF2B5EF4-FFF2-40B4-BE49-F238E27FC236}">
                <a16:creationId xmlns:a16="http://schemas.microsoft.com/office/drawing/2014/main" id="{AC95EB78-C09D-ECAD-1592-0842E3460731}"/>
              </a:ext>
            </a:extLst>
          </p:cNvPr>
          <p:cNvSpPr txBox="1"/>
          <p:nvPr/>
        </p:nvSpPr>
        <p:spPr>
          <a:xfrm>
            <a:off x="7285448" y="1904733"/>
            <a:ext cx="4382958"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No modification to your existing machine/system is required</a:t>
            </a:r>
          </a:p>
        </p:txBody>
      </p:sp>
      <p:sp>
        <p:nvSpPr>
          <p:cNvPr id="41" name="TextBox 40">
            <a:extLst>
              <a:ext uri="{FF2B5EF4-FFF2-40B4-BE49-F238E27FC236}">
                <a16:creationId xmlns:a16="http://schemas.microsoft.com/office/drawing/2014/main" id="{D826DD72-63F3-5266-5615-67EABF235035}"/>
              </a:ext>
            </a:extLst>
          </p:cNvPr>
          <p:cNvSpPr txBox="1"/>
          <p:nvPr/>
        </p:nvSpPr>
        <p:spPr>
          <a:xfrm>
            <a:off x="7275394" y="2588602"/>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Promote Active-Active (“online”)/Active-Passive (“off-line”) setup, no downtime is required for mission-critical application</a:t>
            </a:r>
          </a:p>
        </p:txBody>
      </p:sp>
      <p:cxnSp>
        <p:nvCxnSpPr>
          <p:cNvPr id="42" name="AutoShape 249">
            <a:extLst>
              <a:ext uri="{FF2B5EF4-FFF2-40B4-BE49-F238E27FC236}">
                <a16:creationId xmlns:a16="http://schemas.microsoft.com/office/drawing/2014/main" id="{22B55B82-949C-815F-71F6-A0789A046F25}"/>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467C8251-F205-F40F-A23F-D95CBC52F2B2}"/>
              </a:ext>
            </a:extLst>
          </p:cNvPr>
          <p:cNvSpPr txBox="1"/>
          <p:nvPr/>
        </p:nvSpPr>
        <p:spPr>
          <a:xfrm>
            <a:off x="7297262" y="3462229"/>
            <a:ext cx="4425874"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4DAD641D-F7EE-A2C0-5D69-2A93BF7BB8CE}"/>
              </a:ext>
            </a:extLst>
          </p:cNvPr>
          <p:cNvSpPr txBox="1"/>
          <p:nvPr/>
        </p:nvSpPr>
        <p:spPr>
          <a:xfrm>
            <a:off x="7297262" y="3347470"/>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Just connect the power supply, one inlet and return hose to and from your Kleentek, Electrostatic Oil Cleaner, and your system will be up and running in no time</a:t>
            </a:r>
          </a:p>
        </p:txBody>
      </p:sp>
    </p:spTree>
    <p:extLst>
      <p:ext uri="{BB962C8B-B14F-4D97-AF65-F5344CB8AC3E}">
        <p14:creationId xmlns:p14="http://schemas.microsoft.com/office/powerpoint/2010/main" val="839770000"/>
      </p:ext>
    </p:extLst>
  </p:cSld>
  <p:clrMapOvr>
    <a:masterClrMapping/>
  </p:clrMapOvr>
  <mc:AlternateContent xmlns:mc="http://schemas.openxmlformats.org/markup-compatibility/2006" xmlns:p14="http://schemas.microsoft.com/office/powerpoint/2010/main">
    <mc:Choice Requires="p14">
      <p:transition spd="slow" p14:dur="2000" advTm="69356"/>
    </mc:Choice>
    <mc:Fallback xmlns="">
      <p:transition spd="slow" advTm="693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Implementing and Operating EOC</a:t>
            </a:r>
          </a:p>
        </p:txBody>
      </p:sp>
      <p:cxnSp>
        <p:nvCxnSpPr>
          <p:cNvPr id="13" name="Straight Connector 12">
            <a:extLst>
              <a:ext uri="{FF2B5EF4-FFF2-40B4-BE49-F238E27FC236}">
                <a16:creationId xmlns:a16="http://schemas.microsoft.com/office/drawing/2014/main" id="{31EE880E-E034-065B-3B70-0C12FE60B1DA}"/>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utoShape 250">
            <a:extLst>
              <a:ext uri="{FF2B5EF4-FFF2-40B4-BE49-F238E27FC236}">
                <a16:creationId xmlns:a16="http://schemas.microsoft.com/office/drawing/2014/main" id="{ECB05F3C-689C-D434-E974-31AFF64C55D6}"/>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Change of Kleentek: Cartridge Collector</a:t>
            </a:r>
          </a:p>
        </p:txBody>
      </p:sp>
      <p:cxnSp>
        <p:nvCxnSpPr>
          <p:cNvPr id="27" name="Straight Connector 26">
            <a:extLst>
              <a:ext uri="{FF2B5EF4-FFF2-40B4-BE49-F238E27FC236}">
                <a16:creationId xmlns:a16="http://schemas.microsoft.com/office/drawing/2014/main" id="{C932994B-2BB2-4575-B49D-13A8B47F7D50}"/>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AutoShape 249">
            <a:extLst>
              <a:ext uri="{FF2B5EF4-FFF2-40B4-BE49-F238E27FC236}">
                <a16:creationId xmlns:a16="http://schemas.microsoft.com/office/drawing/2014/main" id="{17267A9E-35CA-D18A-5AED-74358EFBF40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49">
            <a:extLst>
              <a:ext uri="{FF2B5EF4-FFF2-40B4-BE49-F238E27FC236}">
                <a16:creationId xmlns:a16="http://schemas.microsoft.com/office/drawing/2014/main" id="{9CC56D68-0F24-D4F2-507D-F1DF79F671E7}"/>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3" name="Graphic 32" descr="Checkmark">
            <a:extLst>
              <a:ext uri="{FF2B5EF4-FFF2-40B4-BE49-F238E27FC236}">
                <a16:creationId xmlns:a16="http://schemas.microsoft.com/office/drawing/2014/main" id="{D91E1057-B8FF-EA5D-1F48-28F78A4369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1143691"/>
            <a:ext cx="460923" cy="460923"/>
          </a:xfrm>
          <a:prstGeom prst="rect">
            <a:avLst/>
          </a:prstGeom>
          <a:effectLst/>
        </p:spPr>
      </p:pic>
      <p:pic>
        <p:nvPicPr>
          <p:cNvPr id="35" name="Graphic 34" descr="Checkmark">
            <a:extLst>
              <a:ext uri="{FF2B5EF4-FFF2-40B4-BE49-F238E27FC236}">
                <a16:creationId xmlns:a16="http://schemas.microsoft.com/office/drawing/2014/main" id="{B104B1CB-F918-474B-5DB2-95DB662FD5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4" y="2706576"/>
            <a:ext cx="460923" cy="460923"/>
          </a:xfrm>
          <a:prstGeom prst="rect">
            <a:avLst/>
          </a:prstGeom>
          <a:effectLst/>
        </p:spPr>
      </p:pic>
      <p:sp>
        <p:nvSpPr>
          <p:cNvPr id="36" name="TextBox 35">
            <a:extLst>
              <a:ext uri="{FF2B5EF4-FFF2-40B4-BE49-F238E27FC236}">
                <a16:creationId xmlns:a16="http://schemas.microsoft.com/office/drawing/2014/main" id="{0BCF115A-FB78-381E-429A-1F98F2F1E4F8}"/>
              </a:ext>
            </a:extLst>
          </p:cNvPr>
          <p:cNvSpPr txBox="1"/>
          <p:nvPr/>
        </p:nvSpPr>
        <p:spPr>
          <a:xfrm>
            <a:off x="7269059" y="1250525"/>
            <a:ext cx="4382958"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Cartridge Collectors are replaced every 2,000 hours</a:t>
            </a:r>
          </a:p>
        </p:txBody>
      </p:sp>
      <p:cxnSp>
        <p:nvCxnSpPr>
          <p:cNvPr id="37" name="AutoShape 249">
            <a:extLst>
              <a:ext uri="{FF2B5EF4-FFF2-40B4-BE49-F238E27FC236}">
                <a16:creationId xmlns:a16="http://schemas.microsoft.com/office/drawing/2014/main" id="{6DEBF7F3-3253-C16E-2C0D-F5FD38F29F7E}"/>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 name="Graphic 37" descr="Checkmark">
            <a:extLst>
              <a:ext uri="{FF2B5EF4-FFF2-40B4-BE49-F238E27FC236}">
                <a16:creationId xmlns:a16="http://schemas.microsoft.com/office/drawing/2014/main" id="{883C7218-9EDB-76FF-6D6B-BB37007A02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5" y="3471280"/>
            <a:ext cx="460923" cy="460923"/>
          </a:xfrm>
          <a:prstGeom prst="rect">
            <a:avLst/>
          </a:prstGeom>
          <a:effectLst/>
        </p:spPr>
      </p:pic>
      <p:pic>
        <p:nvPicPr>
          <p:cNvPr id="39" name="Graphic 38" descr="Checkmark">
            <a:extLst>
              <a:ext uri="{FF2B5EF4-FFF2-40B4-BE49-F238E27FC236}">
                <a16:creationId xmlns:a16="http://schemas.microsoft.com/office/drawing/2014/main" id="{2FE2C538-0DFD-8086-D5B5-859A2353E9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7" y="1935954"/>
            <a:ext cx="460923" cy="460923"/>
          </a:xfrm>
          <a:prstGeom prst="rect">
            <a:avLst/>
          </a:prstGeom>
          <a:effectLst/>
        </p:spPr>
      </p:pic>
      <p:sp>
        <p:nvSpPr>
          <p:cNvPr id="40" name="TextBox 39">
            <a:extLst>
              <a:ext uri="{FF2B5EF4-FFF2-40B4-BE49-F238E27FC236}">
                <a16:creationId xmlns:a16="http://schemas.microsoft.com/office/drawing/2014/main" id="{AC95EB78-C09D-ECAD-1592-0842E3460731}"/>
              </a:ext>
            </a:extLst>
          </p:cNvPr>
          <p:cNvSpPr txBox="1"/>
          <p:nvPr/>
        </p:nvSpPr>
        <p:spPr>
          <a:xfrm>
            <a:off x="7283468" y="2050999"/>
            <a:ext cx="4382958"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Necessary to ensure maximum cleaning efficiency</a:t>
            </a:r>
          </a:p>
        </p:txBody>
      </p:sp>
      <p:sp>
        <p:nvSpPr>
          <p:cNvPr id="41" name="TextBox 40">
            <a:extLst>
              <a:ext uri="{FF2B5EF4-FFF2-40B4-BE49-F238E27FC236}">
                <a16:creationId xmlns:a16="http://schemas.microsoft.com/office/drawing/2014/main" id="{D826DD72-63F3-5266-5615-67EABF235035}"/>
              </a:ext>
            </a:extLst>
          </p:cNvPr>
          <p:cNvSpPr txBox="1"/>
          <p:nvPr/>
        </p:nvSpPr>
        <p:spPr>
          <a:xfrm>
            <a:off x="7285409" y="2806114"/>
            <a:ext cx="4425874"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Procedure requires only 30 minutes</a:t>
            </a:r>
          </a:p>
        </p:txBody>
      </p:sp>
      <p:cxnSp>
        <p:nvCxnSpPr>
          <p:cNvPr id="42" name="AutoShape 249">
            <a:extLst>
              <a:ext uri="{FF2B5EF4-FFF2-40B4-BE49-F238E27FC236}">
                <a16:creationId xmlns:a16="http://schemas.microsoft.com/office/drawing/2014/main" id="{22B55B82-949C-815F-71F6-A0789A046F25}"/>
              </a:ext>
            </a:extLst>
          </p:cNvPr>
          <p:cNvCxnSpPr>
            <a:cxnSpLocks noChangeShapeType="1"/>
          </p:cNvCxnSpPr>
          <p:nvPr/>
        </p:nvCxnSpPr>
        <p:spPr bwMode="auto">
          <a:xfrm>
            <a:off x="6562414" y="4094407"/>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467C8251-F205-F40F-A23F-D95CBC52F2B2}"/>
              </a:ext>
            </a:extLst>
          </p:cNvPr>
          <p:cNvSpPr txBox="1"/>
          <p:nvPr/>
        </p:nvSpPr>
        <p:spPr>
          <a:xfrm>
            <a:off x="7297262" y="3462229"/>
            <a:ext cx="4425874"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C5C70603-2E8F-48E6-C512-85C58CDC7BB1}"/>
              </a:ext>
            </a:extLst>
          </p:cNvPr>
          <p:cNvPicPr>
            <a:picLocks noChangeAspect="1"/>
          </p:cNvPicPr>
          <p:nvPr/>
        </p:nvPicPr>
        <p:blipFill rotWithShape="1">
          <a:blip r:embed="rId5"/>
          <a:srcRect l="1793" t="820" r="949" b="1465"/>
          <a:stretch/>
        </p:blipFill>
        <p:spPr>
          <a:xfrm>
            <a:off x="1005524" y="675674"/>
            <a:ext cx="4506276" cy="5817447"/>
          </a:xfrm>
          <a:prstGeom prst="rect">
            <a:avLst/>
          </a:prstGeom>
        </p:spPr>
      </p:pic>
      <p:sp>
        <p:nvSpPr>
          <p:cNvPr id="7" name="TextBox 6">
            <a:extLst>
              <a:ext uri="{FF2B5EF4-FFF2-40B4-BE49-F238E27FC236}">
                <a16:creationId xmlns:a16="http://schemas.microsoft.com/office/drawing/2014/main" id="{22654DDA-8A4B-F448-5867-5C2995998719}"/>
              </a:ext>
            </a:extLst>
          </p:cNvPr>
          <p:cNvSpPr txBox="1"/>
          <p:nvPr/>
        </p:nvSpPr>
        <p:spPr>
          <a:xfrm>
            <a:off x="7275394" y="3581515"/>
            <a:ext cx="4425874"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Primary machine is not require to shutdown</a:t>
            </a:r>
          </a:p>
        </p:txBody>
      </p:sp>
    </p:spTree>
    <p:extLst>
      <p:ext uri="{BB962C8B-B14F-4D97-AF65-F5344CB8AC3E}">
        <p14:creationId xmlns:p14="http://schemas.microsoft.com/office/powerpoint/2010/main" val="63509996"/>
      </p:ext>
    </p:extLst>
  </p:cSld>
  <p:clrMapOvr>
    <a:masterClrMapping/>
  </p:clrMapOvr>
  <mc:AlternateContent xmlns:mc="http://schemas.openxmlformats.org/markup-compatibility/2006" xmlns:p14="http://schemas.microsoft.com/office/powerpoint/2010/main">
    <mc:Choice Requires="p14">
      <p:transition spd="slow" p14:dur="2000" advTm="50948"/>
    </mc:Choice>
    <mc:Fallback xmlns="">
      <p:transition spd="slow" advTm="509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225425"/>
            <a:ext cx="11144812" cy="3740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Comparison between using an EOC vs Conventional in-line Filter</a:t>
            </a:r>
          </a:p>
        </p:txBody>
      </p:sp>
      <p:grpSp>
        <p:nvGrpSpPr>
          <p:cNvPr id="25" name="Group 24">
            <a:extLst>
              <a:ext uri="{FF2B5EF4-FFF2-40B4-BE49-F238E27FC236}">
                <a16:creationId xmlns:a16="http://schemas.microsoft.com/office/drawing/2014/main" id="{208290DF-A04F-E90F-1AB7-C2CA6C1959A4}"/>
              </a:ext>
            </a:extLst>
          </p:cNvPr>
          <p:cNvGrpSpPr/>
          <p:nvPr/>
        </p:nvGrpSpPr>
        <p:grpSpPr>
          <a:xfrm>
            <a:off x="523594" y="617793"/>
            <a:ext cx="11017369" cy="5329005"/>
            <a:chOff x="583042" y="1039140"/>
            <a:chExt cx="11017369" cy="5329005"/>
          </a:xfrm>
        </p:grpSpPr>
        <p:cxnSp>
          <p:nvCxnSpPr>
            <p:cNvPr id="4" name="Straight Connector 3">
              <a:extLst>
                <a:ext uri="{FF2B5EF4-FFF2-40B4-BE49-F238E27FC236}">
                  <a16:creationId xmlns:a16="http://schemas.microsoft.com/office/drawing/2014/main" id="{099BA7BB-6FD8-D8D9-CDCD-6902D5977A5C}"/>
                </a:ext>
              </a:extLst>
            </p:cNvPr>
            <p:cNvCxnSpPr>
              <a:cxnSpLocks/>
            </p:cNvCxnSpPr>
            <p:nvPr/>
          </p:nvCxnSpPr>
          <p:spPr>
            <a:xfrm>
              <a:off x="630229" y="132220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BF99D0-A258-22DD-6119-C41736C8DB93}"/>
                </a:ext>
              </a:extLst>
            </p:cNvPr>
            <p:cNvCxnSpPr>
              <a:cxnSpLocks/>
            </p:cNvCxnSpPr>
            <p:nvPr/>
          </p:nvCxnSpPr>
          <p:spPr>
            <a:xfrm>
              <a:off x="6096000" y="1310265"/>
              <a:ext cx="5465774" cy="1193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AutoShape 250">
              <a:extLst>
                <a:ext uri="{FF2B5EF4-FFF2-40B4-BE49-F238E27FC236}">
                  <a16:creationId xmlns:a16="http://schemas.microsoft.com/office/drawing/2014/main" id="{701C1190-2CB5-83DF-43F8-DEAFAFB025E3}"/>
                </a:ext>
              </a:extLst>
            </p:cNvPr>
            <p:cNvSpPr>
              <a:spLocks noChangeArrowheads="1"/>
            </p:cNvSpPr>
            <p:nvPr/>
          </p:nvSpPr>
          <p:spPr bwMode="auto">
            <a:xfrm>
              <a:off x="6096000" y="1039140"/>
              <a:ext cx="5360475"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Using a Kleentek: Electrostatic Oil Cleaner</a:t>
              </a:r>
            </a:p>
          </p:txBody>
        </p:sp>
        <p:sp>
          <p:nvSpPr>
            <p:cNvPr id="10" name="AutoShape 250">
              <a:extLst>
                <a:ext uri="{FF2B5EF4-FFF2-40B4-BE49-F238E27FC236}">
                  <a16:creationId xmlns:a16="http://schemas.microsoft.com/office/drawing/2014/main" id="{35C189E0-4A48-8355-BBA5-DD25310D6782}"/>
                </a:ext>
              </a:extLst>
            </p:cNvPr>
            <p:cNvSpPr>
              <a:spLocks noChangeArrowheads="1"/>
            </p:cNvSpPr>
            <p:nvPr/>
          </p:nvSpPr>
          <p:spPr bwMode="auto">
            <a:xfrm>
              <a:off x="630226" y="1044202"/>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Using a Traditional and Conventional in-line Filter</a:t>
              </a:r>
            </a:p>
          </p:txBody>
        </p:sp>
        <p:cxnSp>
          <p:nvCxnSpPr>
            <p:cNvPr id="11" name="AutoShape 249">
              <a:extLst>
                <a:ext uri="{FF2B5EF4-FFF2-40B4-BE49-F238E27FC236}">
                  <a16:creationId xmlns:a16="http://schemas.microsoft.com/office/drawing/2014/main" id="{3D797A2B-D2A7-A796-106B-E5FEC71FCAF4}"/>
                </a:ext>
              </a:extLst>
            </p:cNvPr>
            <p:cNvCxnSpPr>
              <a:cxnSpLocks noChangeShapeType="1"/>
            </p:cNvCxnSpPr>
            <p:nvPr/>
          </p:nvCxnSpPr>
          <p:spPr bwMode="auto">
            <a:xfrm>
              <a:off x="630226" y="2236791"/>
              <a:ext cx="1093154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249">
              <a:extLst>
                <a:ext uri="{FF2B5EF4-FFF2-40B4-BE49-F238E27FC236}">
                  <a16:creationId xmlns:a16="http://schemas.microsoft.com/office/drawing/2014/main" id="{36241874-590F-24B6-F15A-D52E684447C1}"/>
                </a:ext>
              </a:extLst>
            </p:cNvPr>
            <p:cNvCxnSpPr>
              <a:cxnSpLocks noChangeShapeType="1"/>
            </p:cNvCxnSpPr>
            <p:nvPr/>
          </p:nvCxnSpPr>
          <p:spPr bwMode="auto">
            <a:xfrm>
              <a:off x="654668" y="3180082"/>
              <a:ext cx="10907106"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249">
              <a:extLst>
                <a:ext uri="{FF2B5EF4-FFF2-40B4-BE49-F238E27FC236}">
                  <a16:creationId xmlns:a16="http://schemas.microsoft.com/office/drawing/2014/main" id="{5853CCFC-F026-6386-8A27-D1819D170BB2}"/>
                </a:ext>
              </a:extLst>
            </p:cNvPr>
            <p:cNvCxnSpPr>
              <a:cxnSpLocks noChangeShapeType="1"/>
            </p:cNvCxnSpPr>
            <p:nvPr/>
          </p:nvCxnSpPr>
          <p:spPr bwMode="auto">
            <a:xfrm>
              <a:off x="642447" y="4196082"/>
              <a:ext cx="1093154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BEDF1325-C05F-6CC0-DAB4-84789E971063}"/>
                </a:ext>
              </a:extLst>
            </p:cNvPr>
            <p:cNvSpPr txBox="1"/>
            <p:nvPr/>
          </p:nvSpPr>
          <p:spPr>
            <a:xfrm>
              <a:off x="1322993" y="1670278"/>
              <a:ext cx="4425874"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Replace line-filter when clogging occurs</a:t>
              </a:r>
            </a:p>
          </p:txBody>
        </p:sp>
        <p:sp>
          <p:nvSpPr>
            <p:cNvPr id="16" name="TextBox 15">
              <a:extLst>
                <a:ext uri="{FF2B5EF4-FFF2-40B4-BE49-F238E27FC236}">
                  <a16:creationId xmlns:a16="http://schemas.microsoft.com/office/drawing/2014/main" id="{8B6136F3-0D3D-8014-C426-084026B8DC55}"/>
                </a:ext>
              </a:extLst>
            </p:cNvPr>
            <p:cNvSpPr txBox="1"/>
            <p:nvPr/>
          </p:nvSpPr>
          <p:spPr>
            <a:xfrm>
              <a:off x="1322993" y="2555628"/>
              <a:ext cx="4671300"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Change of oil when hydraulic failures occurs</a:t>
              </a:r>
            </a:p>
          </p:txBody>
        </p:sp>
        <p:sp>
          <p:nvSpPr>
            <p:cNvPr id="17" name="TextBox 16">
              <a:extLst>
                <a:ext uri="{FF2B5EF4-FFF2-40B4-BE49-F238E27FC236}">
                  <a16:creationId xmlns:a16="http://schemas.microsoft.com/office/drawing/2014/main" id="{341C8310-6D86-937C-FDB2-50E8E36D2700}"/>
                </a:ext>
              </a:extLst>
            </p:cNvPr>
            <p:cNvSpPr txBox="1"/>
            <p:nvPr/>
          </p:nvSpPr>
          <p:spPr>
            <a:xfrm>
              <a:off x="1322993" y="3299727"/>
              <a:ext cx="4671407" cy="738664"/>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Change of oil when oil providers recommends a oil change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(without system flushing)</a:t>
              </a:r>
            </a:p>
          </p:txBody>
        </p:sp>
        <p:sp>
          <p:nvSpPr>
            <p:cNvPr id="18" name="TextBox 17">
              <a:extLst>
                <a:ext uri="{FF2B5EF4-FFF2-40B4-BE49-F238E27FC236}">
                  <a16:creationId xmlns:a16="http://schemas.microsoft.com/office/drawing/2014/main" id="{DD16A679-99A0-3A2E-8AAC-70F11BA36810}"/>
                </a:ext>
              </a:extLst>
            </p:cNvPr>
            <p:cNvSpPr txBox="1"/>
            <p:nvPr/>
          </p:nvSpPr>
          <p:spPr>
            <a:xfrm>
              <a:off x="6890474" y="3300083"/>
              <a:ext cx="4671300"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Removal of oil oxidation product from the surface of the internal component without removal of complex components</a:t>
              </a:r>
            </a:p>
          </p:txBody>
        </p:sp>
        <p:sp>
          <p:nvSpPr>
            <p:cNvPr id="19" name="TextBox 18">
              <a:extLst>
                <a:ext uri="{FF2B5EF4-FFF2-40B4-BE49-F238E27FC236}">
                  <a16:creationId xmlns:a16="http://schemas.microsoft.com/office/drawing/2014/main" id="{27257078-68BE-8FC6-C2D5-8CB9D78B1DE2}"/>
                </a:ext>
              </a:extLst>
            </p:cNvPr>
            <p:cNvSpPr txBox="1"/>
            <p:nvPr/>
          </p:nvSpPr>
          <p:spPr>
            <a:xfrm>
              <a:off x="6890474" y="2352848"/>
              <a:ext cx="4671300"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Removal of sub-micron particles and oil oxidation products that accounts for 70% of the contaminations that take place in a hydraulic system </a:t>
              </a:r>
            </a:p>
          </p:txBody>
        </p:sp>
        <p:pic>
          <p:nvPicPr>
            <p:cNvPr id="21" name="Graphic 20" descr="Checkmark">
              <a:extLst>
                <a:ext uri="{FF2B5EF4-FFF2-40B4-BE49-F238E27FC236}">
                  <a16:creationId xmlns:a16="http://schemas.microsoft.com/office/drawing/2014/main" id="{0D6D5311-94C3-EFE2-607A-9ED835D57E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5471" y="3462044"/>
              <a:ext cx="460923" cy="460923"/>
            </a:xfrm>
            <a:prstGeom prst="rect">
              <a:avLst/>
            </a:prstGeom>
            <a:effectLst/>
          </p:spPr>
        </p:pic>
        <p:pic>
          <p:nvPicPr>
            <p:cNvPr id="22" name="Graphic 21" descr="Checkmark">
              <a:extLst>
                <a:ext uri="{FF2B5EF4-FFF2-40B4-BE49-F238E27FC236}">
                  <a16:creationId xmlns:a16="http://schemas.microsoft.com/office/drawing/2014/main" id="{1862C106-DC1E-1AC4-A934-728017636A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5470" y="2503753"/>
              <a:ext cx="460923" cy="460923"/>
            </a:xfrm>
            <a:prstGeom prst="rect">
              <a:avLst/>
            </a:prstGeom>
            <a:effectLst/>
          </p:spPr>
        </p:pic>
        <p:pic>
          <p:nvPicPr>
            <p:cNvPr id="23" name="Graphic 22" descr="Checkmark">
              <a:extLst>
                <a:ext uri="{FF2B5EF4-FFF2-40B4-BE49-F238E27FC236}">
                  <a16:creationId xmlns:a16="http://schemas.microsoft.com/office/drawing/2014/main" id="{83582598-5347-A1B6-E81A-6238ADF38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5469" y="1564786"/>
              <a:ext cx="460923" cy="460923"/>
            </a:xfrm>
            <a:prstGeom prst="rect">
              <a:avLst/>
            </a:prstGeom>
            <a:effectLst/>
          </p:spPr>
        </p:pic>
        <p:pic>
          <p:nvPicPr>
            <p:cNvPr id="28" name="Graphic 27" descr="Close">
              <a:extLst>
                <a:ext uri="{FF2B5EF4-FFF2-40B4-BE49-F238E27FC236}">
                  <a16:creationId xmlns:a16="http://schemas.microsoft.com/office/drawing/2014/main" id="{DCD0D103-046B-E3EE-59E3-A80C658DD5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43" y="3473893"/>
              <a:ext cx="518687" cy="518687"/>
            </a:xfrm>
            <a:prstGeom prst="rect">
              <a:avLst/>
            </a:prstGeom>
          </p:spPr>
        </p:pic>
        <p:pic>
          <p:nvPicPr>
            <p:cNvPr id="29" name="Graphic 28" descr="Close">
              <a:extLst>
                <a:ext uri="{FF2B5EF4-FFF2-40B4-BE49-F238E27FC236}">
                  <a16:creationId xmlns:a16="http://schemas.microsoft.com/office/drawing/2014/main" id="{3C233D72-52F9-F857-E1E8-E3D06EF1DF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43" y="2474870"/>
              <a:ext cx="518687" cy="518687"/>
            </a:xfrm>
            <a:prstGeom prst="rect">
              <a:avLst/>
            </a:prstGeom>
          </p:spPr>
        </p:pic>
        <p:pic>
          <p:nvPicPr>
            <p:cNvPr id="30" name="Graphic 29" descr="Close">
              <a:extLst>
                <a:ext uri="{FF2B5EF4-FFF2-40B4-BE49-F238E27FC236}">
                  <a16:creationId xmlns:a16="http://schemas.microsoft.com/office/drawing/2014/main" id="{1CE88415-6B2C-73BB-A698-D55B8069A2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43" y="1508160"/>
              <a:ext cx="518687" cy="518687"/>
            </a:xfrm>
            <a:prstGeom prst="rect">
              <a:avLst/>
            </a:prstGeom>
          </p:spPr>
        </p:pic>
        <p:sp>
          <p:nvSpPr>
            <p:cNvPr id="31" name="TextBox 30">
              <a:extLst>
                <a:ext uri="{FF2B5EF4-FFF2-40B4-BE49-F238E27FC236}">
                  <a16:creationId xmlns:a16="http://schemas.microsoft.com/office/drawing/2014/main" id="{91EE5845-17A6-A49E-651F-2718F8E1CA14}"/>
                </a:ext>
              </a:extLst>
            </p:cNvPr>
            <p:cNvSpPr txBox="1"/>
            <p:nvPr/>
          </p:nvSpPr>
          <p:spPr>
            <a:xfrm>
              <a:off x="6890474" y="1437777"/>
              <a:ext cx="4671300" cy="738664"/>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No clogging of the Kleentek Cartridge Collectors upon reaching it lifespan of approximately 2,000 hours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Note: depending on the level of contamination</a:t>
              </a:r>
            </a:p>
          </p:txBody>
        </p:sp>
        <p:cxnSp>
          <p:nvCxnSpPr>
            <p:cNvPr id="34" name="AutoShape 249">
              <a:extLst>
                <a:ext uri="{FF2B5EF4-FFF2-40B4-BE49-F238E27FC236}">
                  <a16:creationId xmlns:a16="http://schemas.microsoft.com/office/drawing/2014/main" id="{71EC4664-C957-5206-57BD-1B565C1AFF31}"/>
                </a:ext>
              </a:extLst>
            </p:cNvPr>
            <p:cNvCxnSpPr>
              <a:cxnSpLocks noChangeShapeType="1"/>
            </p:cNvCxnSpPr>
            <p:nvPr/>
          </p:nvCxnSpPr>
          <p:spPr bwMode="auto">
            <a:xfrm>
              <a:off x="654668" y="5288282"/>
              <a:ext cx="1093154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Graphic 34" descr="Close">
              <a:extLst>
                <a:ext uri="{FF2B5EF4-FFF2-40B4-BE49-F238E27FC236}">
                  <a16:creationId xmlns:a16="http://schemas.microsoft.com/office/drawing/2014/main" id="{25F556D8-40FB-D548-173A-00CF6A9AA7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43" y="4518798"/>
              <a:ext cx="518687" cy="518687"/>
            </a:xfrm>
            <a:prstGeom prst="rect">
              <a:avLst/>
            </a:prstGeom>
          </p:spPr>
        </p:pic>
        <p:sp>
          <p:nvSpPr>
            <p:cNvPr id="36" name="TextBox 35">
              <a:extLst>
                <a:ext uri="{FF2B5EF4-FFF2-40B4-BE49-F238E27FC236}">
                  <a16:creationId xmlns:a16="http://schemas.microsoft.com/office/drawing/2014/main" id="{90A45688-0AE9-701B-E536-58CAE5082B4C}"/>
                </a:ext>
              </a:extLst>
            </p:cNvPr>
            <p:cNvSpPr txBox="1"/>
            <p:nvPr/>
          </p:nvSpPr>
          <p:spPr>
            <a:xfrm>
              <a:off x="1322886" y="4311506"/>
              <a:ext cx="4671407"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Oil change continue to be part of the requirement of the preventive maintenance schedule with accordance to majority of the manufacturer – environmentally not sustainable</a:t>
              </a:r>
            </a:p>
          </p:txBody>
        </p:sp>
        <p:pic>
          <p:nvPicPr>
            <p:cNvPr id="37" name="Graphic 36" descr="Checkmark">
              <a:extLst>
                <a:ext uri="{FF2B5EF4-FFF2-40B4-BE49-F238E27FC236}">
                  <a16:creationId xmlns:a16="http://schemas.microsoft.com/office/drawing/2014/main" id="{BECB1810-810B-FAAD-D523-5511F6345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5469" y="4428466"/>
              <a:ext cx="460923" cy="460923"/>
            </a:xfrm>
            <a:prstGeom prst="rect">
              <a:avLst/>
            </a:prstGeom>
            <a:effectLst/>
          </p:spPr>
        </p:pic>
        <p:sp>
          <p:nvSpPr>
            <p:cNvPr id="38" name="TextBox 37">
              <a:extLst>
                <a:ext uri="{FF2B5EF4-FFF2-40B4-BE49-F238E27FC236}">
                  <a16:creationId xmlns:a16="http://schemas.microsoft.com/office/drawing/2014/main" id="{2805A29B-F723-66DB-CA14-E72E15383B0D}"/>
                </a:ext>
              </a:extLst>
            </p:cNvPr>
            <p:cNvSpPr txBox="1"/>
            <p:nvPr/>
          </p:nvSpPr>
          <p:spPr>
            <a:xfrm>
              <a:off x="6929111" y="4264385"/>
              <a:ext cx="4671300" cy="969496"/>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No oil change is would be required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Note: small quantity of oil (5% to 10%) top-up would be required in order to replenish the drop in level of oil additive and due to depletion of oil samples for testing</a:t>
              </a:r>
            </a:p>
          </p:txBody>
        </p:sp>
        <p:cxnSp>
          <p:nvCxnSpPr>
            <p:cNvPr id="2" name="AutoShape 249">
              <a:extLst>
                <a:ext uri="{FF2B5EF4-FFF2-40B4-BE49-F238E27FC236}">
                  <a16:creationId xmlns:a16="http://schemas.microsoft.com/office/drawing/2014/main" id="{2C9BA2B8-5C34-908D-21AA-80597FCB4FC4}"/>
                </a:ext>
              </a:extLst>
            </p:cNvPr>
            <p:cNvCxnSpPr>
              <a:cxnSpLocks noChangeShapeType="1"/>
            </p:cNvCxnSpPr>
            <p:nvPr/>
          </p:nvCxnSpPr>
          <p:spPr bwMode="auto">
            <a:xfrm>
              <a:off x="668864" y="6368145"/>
              <a:ext cx="1093154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Graphic 6" descr="Close">
              <a:extLst>
                <a:ext uri="{FF2B5EF4-FFF2-40B4-BE49-F238E27FC236}">
                  <a16:creationId xmlns:a16="http://schemas.microsoft.com/office/drawing/2014/main" id="{0B1126BE-124D-970B-9ADF-F39B3DDEB7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42" y="5557962"/>
              <a:ext cx="518687" cy="518687"/>
            </a:xfrm>
            <a:prstGeom prst="rect">
              <a:avLst/>
            </a:prstGeom>
          </p:spPr>
        </p:pic>
        <p:pic>
          <p:nvPicPr>
            <p:cNvPr id="12" name="Graphic 11" descr="Checkmark">
              <a:extLst>
                <a:ext uri="{FF2B5EF4-FFF2-40B4-BE49-F238E27FC236}">
                  <a16:creationId xmlns:a16="http://schemas.microsoft.com/office/drawing/2014/main" id="{1FEE2EE5-01AB-7B49-00B1-8EA78DFF2C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159" y="5585082"/>
              <a:ext cx="460923" cy="460923"/>
            </a:xfrm>
            <a:prstGeom prst="rect">
              <a:avLst/>
            </a:prstGeom>
            <a:effectLst/>
          </p:spPr>
        </p:pic>
        <p:sp>
          <p:nvSpPr>
            <p:cNvPr id="20" name="TextBox 19">
              <a:extLst>
                <a:ext uri="{FF2B5EF4-FFF2-40B4-BE49-F238E27FC236}">
                  <a16:creationId xmlns:a16="http://schemas.microsoft.com/office/drawing/2014/main" id="{EEFAAC8F-BEA1-0679-38DF-4A72E44C263E}"/>
                </a:ext>
              </a:extLst>
            </p:cNvPr>
            <p:cNvSpPr txBox="1"/>
            <p:nvPr/>
          </p:nvSpPr>
          <p:spPr>
            <a:xfrm>
              <a:off x="1322885" y="5481965"/>
              <a:ext cx="4671407"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Remove up to micro-level particles (6µm) sized particles only. This is equivalent of particle sized up fine iron oxide</a:t>
              </a:r>
            </a:p>
          </p:txBody>
        </p:sp>
        <p:sp>
          <p:nvSpPr>
            <p:cNvPr id="24" name="TextBox 23">
              <a:extLst>
                <a:ext uri="{FF2B5EF4-FFF2-40B4-BE49-F238E27FC236}">
                  <a16:creationId xmlns:a16="http://schemas.microsoft.com/office/drawing/2014/main" id="{1136637A-5295-61E8-6038-A0033894D326}"/>
                </a:ext>
              </a:extLst>
            </p:cNvPr>
            <p:cNvSpPr txBox="1"/>
            <p:nvPr/>
          </p:nvSpPr>
          <p:spPr>
            <a:xfrm>
              <a:off x="6890474" y="5475751"/>
              <a:ext cx="4671407"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Ability to remove up to sub-micro level particles (0.03µm) sized particles. This is equivalent of up to carbon sized particles at a microscopic level.</a:t>
              </a:r>
            </a:p>
          </p:txBody>
        </p:sp>
      </p:grpSp>
    </p:spTree>
    <p:extLst>
      <p:ext uri="{BB962C8B-B14F-4D97-AF65-F5344CB8AC3E}">
        <p14:creationId xmlns:p14="http://schemas.microsoft.com/office/powerpoint/2010/main" val="1368916593"/>
      </p:ext>
    </p:extLst>
  </p:cSld>
  <p:clrMapOvr>
    <a:masterClrMapping/>
  </p:clrMapOvr>
  <mc:AlternateContent xmlns:mc="http://schemas.openxmlformats.org/markup-compatibility/2006" xmlns:p14="http://schemas.microsoft.com/office/powerpoint/2010/main">
    <mc:Choice Requires="p14">
      <p:transition spd="slow" p14:dur="2000" advTm="177998"/>
    </mc:Choice>
    <mc:Fallback xmlns="">
      <p:transition spd="slow" advTm="17799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Advantage of Using Electrostatic Oil Cleaner (“EOC”)</a:t>
            </a:r>
          </a:p>
        </p:txBody>
      </p:sp>
      <p:sp>
        <p:nvSpPr>
          <p:cNvPr id="4" name="AutoShape 250">
            <a:extLst>
              <a:ext uri="{FF2B5EF4-FFF2-40B4-BE49-F238E27FC236}">
                <a16:creationId xmlns:a16="http://schemas.microsoft.com/office/drawing/2014/main" id="{32C375E7-72BD-BC32-9502-0DD88D0E503E}"/>
              </a:ext>
            </a:extLst>
          </p:cNvPr>
          <p:cNvSpPr>
            <a:spLocks noChangeArrowheads="1"/>
          </p:cNvSpPr>
          <p:nvPr/>
        </p:nvSpPr>
        <p:spPr bwMode="auto">
          <a:xfrm>
            <a:off x="606144" y="945085"/>
            <a:ext cx="2291650" cy="249238"/>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40000"/>
                    <a:lumOff val="60000"/>
                  </a:srgbClr>
                </a:solidFill>
                <a:effectLst/>
                <a:uLnTx/>
                <a:uFillTx/>
                <a:latin typeface="Arial" panose="020B0604020202020204" pitchFamily="34" charset="0"/>
                <a:ea typeface="+mn-ea"/>
                <a:cs typeface="Arial" panose="020B0604020202020204" pitchFamily="34" charset="0"/>
              </a:rPr>
              <a:t>Measures</a:t>
            </a:r>
          </a:p>
        </p:txBody>
      </p:sp>
      <p:sp>
        <p:nvSpPr>
          <p:cNvPr id="8" name="AutoShape 250">
            <a:extLst>
              <a:ext uri="{FF2B5EF4-FFF2-40B4-BE49-F238E27FC236}">
                <a16:creationId xmlns:a16="http://schemas.microsoft.com/office/drawing/2014/main" id="{02FFEA4F-C034-AB23-8958-8AB2BE119F87}"/>
              </a:ext>
            </a:extLst>
          </p:cNvPr>
          <p:cNvSpPr>
            <a:spLocks noChangeArrowheads="1"/>
          </p:cNvSpPr>
          <p:nvPr/>
        </p:nvSpPr>
        <p:spPr bwMode="auto">
          <a:xfrm>
            <a:off x="3148736" y="926745"/>
            <a:ext cx="8707115" cy="24929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40000"/>
                    <a:lumOff val="60000"/>
                  </a:srgbClr>
                </a:solidFill>
                <a:effectLst/>
                <a:uLnTx/>
                <a:uFillTx/>
                <a:latin typeface="Arial" panose="020B0604020202020204" pitchFamily="34" charset="0"/>
                <a:ea typeface="+mn-ea"/>
                <a:cs typeface="Arial" panose="020B0604020202020204" pitchFamily="34" charset="0"/>
              </a:rPr>
              <a:t>Details</a:t>
            </a:r>
            <a:endParaRPr kumimoji="0" lang="en-US" sz="1500" b="0" i="0" u="none" strike="noStrike" kern="1200" cap="none" spc="0" normalizeH="0" baseline="0" noProof="0" dirty="0">
              <a:ln>
                <a:noFill/>
              </a:ln>
              <a:solidFill>
                <a:srgbClr val="4472C4">
                  <a:lumMod val="40000"/>
                  <a:lumOff val="60000"/>
                </a:srgbClr>
              </a:solidFill>
              <a:effectLst/>
              <a:uLnTx/>
              <a:uFillTx/>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1C5BB5F8-E904-80CB-34A1-82B68FB98FC9}"/>
              </a:ext>
            </a:extLst>
          </p:cNvPr>
          <p:cNvCxnSpPr>
            <a:cxnSpLocks/>
            <a:endCxn id="4" idx="6"/>
          </p:cNvCxnSpPr>
          <p:nvPr/>
        </p:nvCxnSpPr>
        <p:spPr>
          <a:xfrm flipV="1">
            <a:off x="606142" y="1194323"/>
            <a:ext cx="2291652" cy="68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AC8A9E-8C43-C342-7FB5-FB968EDBBA40}"/>
              </a:ext>
            </a:extLst>
          </p:cNvPr>
          <p:cNvCxnSpPr>
            <a:cxnSpLocks/>
          </p:cNvCxnSpPr>
          <p:nvPr/>
        </p:nvCxnSpPr>
        <p:spPr>
          <a:xfrm>
            <a:off x="3148736" y="1184584"/>
            <a:ext cx="5625242" cy="68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0023243-EBBE-6E9A-BC3D-DEAB57F3D815}"/>
              </a:ext>
            </a:extLst>
          </p:cNvPr>
          <p:cNvSpPr>
            <a:spLocks/>
          </p:cNvSpPr>
          <p:nvPr/>
        </p:nvSpPr>
        <p:spPr>
          <a:xfrm>
            <a:off x="606142" y="1297254"/>
            <a:ext cx="2291650" cy="1161635"/>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4" name="TextBox 23">
            <a:extLst>
              <a:ext uri="{FF2B5EF4-FFF2-40B4-BE49-F238E27FC236}">
                <a16:creationId xmlns:a16="http://schemas.microsoft.com/office/drawing/2014/main" id="{F95ADBC0-8891-179A-1DBB-7D2AD2DC1BDD}"/>
              </a:ext>
            </a:extLst>
          </p:cNvPr>
          <p:cNvSpPr txBox="1"/>
          <p:nvPr/>
        </p:nvSpPr>
        <p:spPr>
          <a:xfrm>
            <a:off x="679933" y="1402003"/>
            <a:ext cx="1970809"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Productivity</a:t>
            </a:r>
          </a:p>
        </p:txBody>
      </p:sp>
      <p:sp>
        <p:nvSpPr>
          <p:cNvPr id="28" name="Rectangle 27">
            <a:extLst>
              <a:ext uri="{FF2B5EF4-FFF2-40B4-BE49-F238E27FC236}">
                <a16:creationId xmlns:a16="http://schemas.microsoft.com/office/drawing/2014/main" id="{6F3433F0-A1B4-9998-6860-9F71155FBDD8}"/>
              </a:ext>
            </a:extLst>
          </p:cNvPr>
          <p:cNvSpPr>
            <a:spLocks/>
          </p:cNvSpPr>
          <p:nvPr/>
        </p:nvSpPr>
        <p:spPr>
          <a:xfrm>
            <a:off x="606142" y="2661035"/>
            <a:ext cx="2291650" cy="1161635"/>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9" name="Rectangle 28">
            <a:extLst>
              <a:ext uri="{FF2B5EF4-FFF2-40B4-BE49-F238E27FC236}">
                <a16:creationId xmlns:a16="http://schemas.microsoft.com/office/drawing/2014/main" id="{8AF0F1A1-4947-24DF-7E60-CE59EB6FF9AD}"/>
              </a:ext>
            </a:extLst>
          </p:cNvPr>
          <p:cNvSpPr>
            <a:spLocks/>
          </p:cNvSpPr>
          <p:nvPr/>
        </p:nvSpPr>
        <p:spPr>
          <a:xfrm>
            <a:off x="606142" y="3959180"/>
            <a:ext cx="2291650" cy="1161635"/>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2" name="TextBox 31">
            <a:extLst>
              <a:ext uri="{FF2B5EF4-FFF2-40B4-BE49-F238E27FC236}">
                <a16:creationId xmlns:a16="http://schemas.microsoft.com/office/drawing/2014/main" id="{0AB454FB-4774-DE7E-8AB0-5C5060DEB773}"/>
              </a:ext>
            </a:extLst>
          </p:cNvPr>
          <p:cNvSpPr txBox="1"/>
          <p:nvPr/>
        </p:nvSpPr>
        <p:spPr>
          <a:xfrm>
            <a:off x="679933" y="2729758"/>
            <a:ext cx="1970809"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Environment</a:t>
            </a:r>
          </a:p>
        </p:txBody>
      </p:sp>
      <p:sp>
        <p:nvSpPr>
          <p:cNvPr id="33" name="TextBox 32">
            <a:extLst>
              <a:ext uri="{FF2B5EF4-FFF2-40B4-BE49-F238E27FC236}">
                <a16:creationId xmlns:a16="http://schemas.microsoft.com/office/drawing/2014/main" id="{98996EA3-8649-8B7B-64FF-15852840D70F}"/>
              </a:ext>
            </a:extLst>
          </p:cNvPr>
          <p:cNvSpPr txBox="1"/>
          <p:nvPr/>
        </p:nvSpPr>
        <p:spPr>
          <a:xfrm>
            <a:off x="679934" y="4025097"/>
            <a:ext cx="1970809"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Cost Reduction</a:t>
            </a:r>
          </a:p>
        </p:txBody>
      </p:sp>
      <p:sp>
        <p:nvSpPr>
          <p:cNvPr id="39" name="Rectangle 38">
            <a:extLst>
              <a:ext uri="{FF2B5EF4-FFF2-40B4-BE49-F238E27FC236}">
                <a16:creationId xmlns:a16="http://schemas.microsoft.com/office/drawing/2014/main" id="{4D266F97-DD07-B1BF-8DC3-CE5F5DFDD7BE}"/>
              </a:ext>
            </a:extLst>
          </p:cNvPr>
          <p:cNvSpPr>
            <a:spLocks/>
          </p:cNvSpPr>
          <p:nvPr/>
        </p:nvSpPr>
        <p:spPr>
          <a:xfrm>
            <a:off x="606142" y="5269711"/>
            <a:ext cx="2291650" cy="1161635"/>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40" name="TextBox 39">
            <a:extLst>
              <a:ext uri="{FF2B5EF4-FFF2-40B4-BE49-F238E27FC236}">
                <a16:creationId xmlns:a16="http://schemas.microsoft.com/office/drawing/2014/main" id="{597A904B-FE1F-29A2-2DFA-674A11000D3B}"/>
              </a:ext>
            </a:extLst>
          </p:cNvPr>
          <p:cNvSpPr txBox="1"/>
          <p:nvPr/>
        </p:nvSpPr>
        <p:spPr>
          <a:xfrm>
            <a:off x="679933" y="5329914"/>
            <a:ext cx="1970809"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Sustainability </a:t>
            </a:r>
          </a:p>
        </p:txBody>
      </p:sp>
      <p:cxnSp>
        <p:nvCxnSpPr>
          <p:cNvPr id="41" name="AutoShape 249">
            <a:extLst>
              <a:ext uri="{FF2B5EF4-FFF2-40B4-BE49-F238E27FC236}">
                <a16:creationId xmlns:a16="http://schemas.microsoft.com/office/drawing/2014/main" id="{E8E67298-26A0-4340-6620-9B4C61B2F15F}"/>
              </a:ext>
            </a:extLst>
          </p:cNvPr>
          <p:cNvCxnSpPr>
            <a:cxnSpLocks noChangeShapeType="1"/>
          </p:cNvCxnSpPr>
          <p:nvPr/>
        </p:nvCxnSpPr>
        <p:spPr bwMode="auto">
          <a:xfrm>
            <a:off x="578261" y="2564829"/>
            <a:ext cx="819571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249">
            <a:extLst>
              <a:ext uri="{FF2B5EF4-FFF2-40B4-BE49-F238E27FC236}">
                <a16:creationId xmlns:a16="http://schemas.microsoft.com/office/drawing/2014/main" id="{F5969E6A-BAC6-1B63-2247-E725C20B1E40}"/>
              </a:ext>
            </a:extLst>
          </p:cNvPr>
          <p:cNvCxnSpPr>
            <a:cxnSpLocks noChangeShapeType="1"/>
          </p:cNvCxnSpPr>
          <p:nvPr/>
        </p:nvCxnSpPr>
        <p:spPr bwMode="auto">
          <a:xfrm flipV="1">
            <a:off x="606142" y="3822670"/>
            <a:ext cx="8167836" cy="70038"/>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249">
            <a:extLst>
              <a:ext uri="{FF2B5EF4-FFF2-40B4-BE49-F238E27FC236}">
                <a16:creationId xmlns:a16="http://schemas.microsoft.com/office/drawing/2014/main" id="{142B161D-6A67-B5E5-54BF-1B7F92A6C0EF}"/>
              </a:ext>
            </a:extLst>
          </p:cNvPr>
          <p:cNvCxnSpPr>
            <a:cxnSpLocks noChangeShapeType="1"/>
          </p:cNvCxnSpPr>
          <p:nvPr/>
        </p:nvCxnSpPr>
        <p:spPr bwMode="auto">
          <a:xfrm flipV="1">
            <a:off x="606142" y="5120815"/>
            <a:ext cx="8167836" cy="8744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49">
            <a:extLst>
              <a:ext uri="{FF2B5EF4-FFF2-40B4-BE49-F238E27FC236}">
                <a16:creationId xmlns:a16="http://schemas.microsoft.com/office/drawing/2014/main" id="{0B5D2F62-E7A5-51DB-B6FC-1E368E4C84CD}"/>
              </a:ext>
            </a:extLst>
          </p:cNvPr>
          <p:cNvCxnSpPr>
            <a:cxnSpLocks noChangeShapeType="1"/>
          </p:cNvCxnSpPr>
          <p:nvPr/>
        </p:nvCxnSpPr>
        <p:spPr bwMode="auto">
          <a:xfrm flipV="1">
            <a:off x="606142" y="6431346"/>
            <a:ext cx="8167836" cy="55679"/>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C3B491F9-2E7E-80FB-72A7-FAEB2753991C}"/>
              </a:ext>
            </a:extLst>
          </p:cNvPr>
          <p:cNvSpPr txBox="1"/>
          <p:nvPr/>
        </p:nvSpPr>
        <p:spPr>
          <a:xfrm>
            <a:off x="3148736" y="1293290"/>
            <a:ext cx="5625242" cy="7848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reduce machine downtime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reduce the no. of defective parts produce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ensure consistent and high-quality of manufactured parts</a:t>
            </a:r>
          </a:p>
        </p:txBody>
      </p:sp>
      <p:sp>
        <p:nvSpPr>
          <p:cNvPr id="46" name="TextBox 45">
            <a:extLst>
              <a:ext uri="{FF2B5EF4-FFF2-40B4-BE49-F238E27FC236}">
                <a16:creationId xmlns:a16="http://schemas.microsoft.com/office/drawing/2014/main" id="{CA29744E-92A9-3B4B-E297-D061C0692BAC}"/>
              </a:ext>
            </a:extLst>
          </p:cNvPr>
          <p:cNvSpPr txBox="1"/>
          <p:nvPr/>
        </p:nvSpPr>
        <p:spPr>
          <a:xfrm>
            <a:off x="3148736" y="2653750"/>
            <a:ext cx="5625242" cy="7848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extend life of lubricating fluid/oil used</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encourage energy saving</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reduce oil leakage – from components and oil seals</a:t>
            </a:r>
          </a:p>
        </p:txBody>
      </p:sp>
      <p:sp>
        <p:nvSpPr>
          <p:cNvPr id="47" name="TextBox 46">
            <a:extLst>
              <a:ext uri="{FF2B5EF4-FFF2-40B4-BE49-F238E27FC236}">
                <a16:creationId xmlns:a16="http://schemas.microsoft.com/office/drawing/2014/main" id="{5CC33A5A-6163-5D9C-8AA8-5DF82A8EE979}"/>
              </a:ext>
            </a:extLst>
          </p:cNvPr>
          <p:cNvSpPr txBox="1"/>
          <p:nvPr/>
        </p:nvSpPr>
        <p:spPr>
          <a:xfrm>
            <a:off x="3148736" y="3953615"/>
            <a:ext cx="5625242" cy="1015663"/>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reduce freq. and vol. of oil purchases, disposing of expenses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reduce cost of maintenances of equipment</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reduce and eliminate the occurrence of servo value failure and pump failure</a:t>
            </a:r>
          </a:p>
        </p:txBody>
      </p:sp>
      <p:sp>
        <p:nvSpPr>
          <p:cNvPr id="48" name="TextBox 47">
            <a:extLst>
              <a:ext uri="{FF2B5EF4-FFF2-40B4-BE49-F238E27FC236}">
                <a16:creationId xmlns:a16="http://schemas.microsoft.com/office/drawing/2014/main" id="{E473BAF5-C37B-0C33-B97F-8D2DD3DE2B13}"/>
              </a:ext>
            </a:extLst>
          </p:cNvPr>
          <p:cNvSpPr txBox="1"/>
          <p:nvPr/>
        </p:nvSpPr>
        <p:spPr>
          <a:xfrm>
            <a:off x="3148736" y="5279618"/>
            <a:ext cx="5625242" cy="7848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reduce the use of non-renewable natural resources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refocus of refined minerals oil/lubricant</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promote the use of sustainable practices</a:t>
            </a:r>
          </a:p>
        </p:txBody>
      </p:sp>
      <p:pic>
        <p:nvPicPr>
          <p:cNvPr id="2" name="Picture 1">
            <a:extLst>
              <a:ext uri="{FF2B5EF4-FFF2-40B4-BE49-F238E27FC236}">
                <a16:creationId xmlns:a16="http://schemas.microsoft.com/office/drawing/2014/main" id="{6573BA1A-BE1C-EF33-0219-DBAECE5D5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05" y="1199832"/>
            <a:ext cx="1813661" cy="3240857"/>
          </a:xfrm>
          <a:prstGeom prst="rect">
            <a:avLst/>
          </a:prstGeom>
        </p:spPr>
      </p:pic>
    </p:spTree>
    <p:extLst>
      <p:ext uri="{BB962C8B-B14F-4D97-AF65-F5344CB8AC3E}">
        <p14:creationId xmlns:p14="http://schemas.microsoft.com/office/powerpoint/2010/main" val="1805638927"/>
      </p:ext>
    </p:extLst>
  </p:cSld>
  <p:clrMapOvr>
    <a:masterClrMapping/>
  </p:clrMapOvr>
  <mc:AlternateContent xmlns:mc="http://schemas.openxmlformats.org/markup-compatibility/2006" xmlns:p14="http://schemas.microsoft.com/office/powerpoint/2010/main">
    <mc:Choice Requires="p14">
      <p:transition spd="slow" p14:dur="2000" advTm="98826"/>
    </mc:Choice>
    <mc:Fallback xmlns="">
      <p:transition spd="slow" advTm="988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39"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2" name="Title 1">
            <a:extLst>
              <a:ext uri="{FF2B5EF4-FFF2-40B4-BE49-F238E27FC236}">
                <a16:creationId xmlns:a16="http://schemas.microsoft.com/office/drawing/2014/main" id="{B5855B24-69D6-1FAC-830C-323395236C50}"/>
              </a:ext>
            </a:extLst>
          </p:cNvPr>
          <p:cNvSpPr txBox="1">
            <a:spLocks/>
          </p:cNvSpPr>
          <p:nvPr/>
        </p:nvSpPr>
        <p:spPr>
          <a:xfrm>
            <a:off x="523593"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Case Study – Tokyo </a:t>
            </a:r>
            <a:r>
              <a:rPr kumimoji="0" lang="en-US" sz="1800" b="0" i="0" u="none" strike="noStrike" kern="1200" cap="none" spc="0" normalizeH="0" baseline="0" noProof="0" dirty="0" err="1">
                <a:ln>
                  <a:noFill/>
                </a:ln>
                <a:solidFill>
                  <a:prstClr val="white"/>
                </a:solidFill>
                <a:effectLst/>
                <a:uLnTx/>
                <a:uFillTx/>
                <a:latin typeface="Calibri Light" panose="020F0302020204030204"/>
                <a:ea typeface="+mj-ea"/>
                <a:cs typeface="+mj-cs"/>
              </a:rPr>
              <a:t>Motomotive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 Co., Ltd, Japan</a:t>
            </a:r>
          </a:p>
        </p:txBody>
      </p:sp>
      <p:sp>
        <p:nvSpPr>
          <p:cNvPr id="7" name="AutoShape 250">
            <a:extLst>
              <a:ext uri="{FF2B5EF4-FFF2-40B4-BE49-F238E27FC236}">
                <a16:creationId xmlns:a16="http://schemas.microsoft.com/office/drawing/2014/main" id="{7CAE7635-3BD7-03B2-0906-AAAF5F7DA56B}"/>
              </a:ext>
            </a:extLst>
          </p:cNvPr>
          <p:cNvSpPr>
            <a:spLocks noChangeArrowheads="1"/>
          </p:cNvSpPr>
          <p:nvPr/>
        </p:nvSpPr>
        <p:spPr bwMode="auto">
          <a:xfrm>
            <a:off x="632927" y="729889"/>
            <a:ext cx="2275480" cy="48013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Customer,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Region:</a:t>
            </a:r>
          </a:p>
        </p:txBody>
      </p:sp>
      <p:sp>
        <p:nvSpPr>
          <p:cNvPr id="11" name="AutoShape 250">
            <a:extLst>
              <a:ext uri="{FF2B5EF4-FFF2-40B4-BE49-F238E27FC236}">
                <a16:creationId xmlns:a16="http://schemas.microsoft.com/office/drawing/2014/main" id="{59D2CFB4-668B-5CBE-52FB-A038C1D28F4F}"/>
              </a:ext>
            </a:extLst>
          </p:cNvPr>
          <p:cNvSpPr>
            <a:spLocks noChangeArrowheads="1"/>
          </p:cNvSpPr>
          <p:nvPr/>
        </p:nvSpPr>
        <p:spPr bwMode="auto">
          <a:xfrm>
            <a:off x="632927" y="1744183"/>
            <a:ext cx="2275480" cy="2492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Department:</a:t>
            </a:r>
          </a:p>
        </p:txBody>
      </p:sp>
      <p:sp>
        <p:nvSpPr>
          <p:cNvPr id="12" name="AutoShape 250">
            <a:extLst>
              <a:ext uri="{FF2B5EF4-FFF2-40B4-BE49-F238E27FC236}">
                <a16:creationId xmlns:a16="http://schemas.microsoft.com/office/drawing/2014/main" id="{52B1E81A-548A-6232-1F88-6A827AE8ED44}"/>
              </a:ext>
            </a:extLst>
          </p:cNvPr>
          <p:cNvSpPr>
            <a:spLocks noChangeArrowheads="1"/>
          </p:cNvSpPr>
          <p:nvPr/>
        </p:nvSpPr>
        <p:spPr bwMode="auto">
          <a:xfrm>
            <a:off x="632927" y="2855810"/>
            <a:ext cx="2275480" cy="2492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Equipment:</a:t>
            </a:r>
          </a:p>
        </p:txBody>
      </p:sp>
      <p:sp>
        <p:nvSpPr>
          <p:cNvPr id="13" name="AutoShape 250">
            <a:extLst>
              <a:ext uri="{FF2B5EF4-FFF2-40B4-BE49-F238E27FC236}">
                <a16:creationId xmlns:a16="http://schemas.microsoft.com/office/drawing/2014/main" id="{CA83EA2B-8E24-F6BB-5D78-C197AA927D32}"/>
              </a:ext>
            </a:extLst>
          </p:cNvPr>
          <p:cNvSpPr>
            <a:spLocks noChangeArrowheads="1"/>
          </p:cNvSpPr>
          <p:nvPr/>
        </p:nvSpPr>
        <p:spPr bwMode="auto">
          <a:xfrm>
            <a:off x="605593" y="3803771"/>
            <a:ext cx="2275480" cy="2492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Parameters:</a:t>
            </a:r>
          </a:p>
        </p:txBody>
      </p:sp>
      <p:sp>
        <p:nvSpPr>
          <p:cNvPr id="14" name="AutoShape 250">
            <a:extLst>
              <a:ext uri="{FF2B5EF4-FFF2-40B4-BE49-F238E27FC236}">
                <a16:creationId xmlns:a16="http://schemas.microsoft.com/office/drawing/2014/main" id="{F1B0B3A2-F8EE-7DF9-3C8C-80930415E627}"/>
              </a:ext>
            </a:extLst>
          </p:cNvPr>
          <p:cNvSpPr>
            <a:spLocks noChangeArrowheads="1"/>
          </p:cNvSpPr>
          <p:nvPr/>
        </p:nvSpPr>
        <p:spPr bwMode="auto">
          <a:xfrm>
            <a:off x="632927" y="5742112"/>
            <a:ext cx="2275480" cy="2492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Challenges:</a:t>
            </a:r>
          </a:p>
        </p:txBody>
      </p:sp>
      <p:cxnSp>
        <p:nvCxnSpPr>
          <p:cNvPr id="19" name="AutoShape 249">
            <a:extLst>
              <a:ext uri="{FF2B5EF4-FFF2-40B4-BE49-F238E27FC236}">
                <a16:creationId xmlns:a16="http://schemas.microsoft.com/office/drawing/2014/main" id="{7EB274FD-8B4D-2471-02E1-9E295BE5C1BB}"/>
              </a:ext>
            </a:extLst>
          </p:cNvPr>
          <p:cNvCxnSpPr>
            <a:cxnSpLocks noChangeShapeType="1"/>
          </p:cNvCxnSpPr>
          <p:nvPr/>
        </p:nvCxnSpPr>
        <p:spPr bwMode="auto">
          <a:xfrm>
            <a:off x="632927" y="2753688"/>
            <a:ext cx="1103547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49">
            <a:extLst>
              <a:ext uri="{FF2B5EF4-FFF2-40B4-BE49-F238E27FC236}">
                <a16:creationId xmlns:a16="http://schemas.microsoft.com/office/drawing/2014/main" id="{3D53C629-0200-BD0E-66B8-E6C50F41E037}"/>
              </a:ext>
            </a:extLst>
          </p:cNvPr>
          <p:cNvCxnSpPr>
            <a:cxnSpLocks noChangeShapeType="1"/>
          </p:cNvCxnSpPr>
          <p:nvPr/>
        </p:nvCxnSpPr>
        <p:spPr bwMode="auto">
          <a:xfrm>
            <a:off x="605593" y="3761895"/>
            <a:ext cx="1103547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49">
            <a:extLst>
              <a:ext uri="{FF2B5EF4-FFF2-40B4-BE49-F238E27FC236}">
                <a16:creationId xmlns:a16="http://schemas.microsoft.com/office/drawing/2014/main" id="{9E4A0A2F-AF84-D6DC-3DA5-ABA0067C479E}"/>
              </a:ext>
            </a:extLst>
          </p:cNvPr>
          <p:cNvCxnSpPr>
            <a:cxnSpLocks noChangeShapeType="1"/>
          </p:cNvCxnSpPr>
          <p:nvPr/>
        </p:nvCxnSpPr>
        <p:spPr bwMode="auto">
          <a:xfrm>
            <a:off x="632927" y="4698066"/>
            <a:ext cx="1103547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49">
            <a:extLst>
              <a:ext uri="{FF2B5EF4-FFF2-40B4-BE49-F238E27FC236}">
                <a16:creationId xmlns:a16="http://schemas.microsoft.com/office/drawing/2014/main" id="{599FA112-14A4-B9C9-CCA2-8000B0D78570}"/>
              </a:ext>
            </a:extLst>
          </p:cNvPr>
          <p:cNvCxnSpPr>
            <a:cxnSpLocks noChangeShapeType="1"/>
          </p:cNvCxnSpPr>
          <p:nvPr/>
        </p:nvCxnSpPr>
        <p:spPr bwMode="auto">
          <a:xfrm>
            <a:off x="605593" y="5688179"/>
            <a:ext cx="1103547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49">
            <a:extLst>
              <a:ext uri="{FF2B5EF4-FFF2-40B4-BE49-F238E27FC236}">
                <a16:creationId xmlns:a16="http://schemas.microsoft.com/office/drawing/2014/main" id="{18D9AB3F-C1CB-7AF4-0301-DC3C3323091A}"/>
              </a:ext>
            </a:extLst>
          </p:cNvPr>
          <p:cNvCxnSpPr>
            <a:cxnSpLocks noChangeShapeType="1"/>
            <a:stCxn id="11" idx="2"/>
          </p:cNvCxnSpPr>
          <p:nvPr/>
        </p:nvCxnSpPr>
        <p:spPr bwMode="auto">
          <a:xfrm flipV="1">
            <a:off x="632927" y="1685990"/>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AC9BD0E6-5732-55D6-8834-8B195AABC9E9}"/>
              </a:ext>
            </a:extLst>
          </p:cNvPr>
          <p:cNvSpPr txBox="1"/>
          <p:nvPr/>
        </p:nvSpPr>
        <p:spPr>
          <a:xfrm>
            <a:off x="3512140" y="788719"/>
            <a:ext cx="5625242" cy="507831"/>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Tokyo </a:t>
            </a:r>
            <a:r>
              <a:rPr kumimoji="0" lang="en-US" sz="1500" b="0" i="0" u="none" strike="noStrike" kern="1200" cap="none" spc="0" normalizeH="0" baseline="0" noProof="0" dirty="0" err="1">
                <a:ln>
                  <a:noFill/>
                </a:ln>
                <a:solidFill>
                  <a:prstClr val="white"/>
                </a:solidFill>
                <a:effectLst/>
                <a:uLnTx/>
                <a:uFillTx/>
                <a:latin typeface="Arial"/>
                <a:ea typeface="+mn-ea"/>
                <a:cs typeface="+mn-cs"/>
              </a:rPr>
              <a:t>Motormotives</a:t>
            </a:r>
            <a:r>
              <a:rPr kumimoji="0" lang="en-US" sz="1500" b="0" i="0" u="none" strike="noStrike" kern="1200" cap="none" spc="0" normalizeH="0" baseline="0" noProof="0" dirty="0">
                <a:ln>
                  <a:noFill/>
                </a:ln>
                <a:solidFill>
                  <a:prstClr val="white"/>
                </a:solidFill>
                <a:effectLst/>
                <a:uLnTx/>
                <a:uFillTx/>
                <a:latin typeface="Arial"/>
                <a:ea typeface="+mn-ea"/>
                <a:cs typeface="+mn-cs"/>
              </a:rPr>
              <a:t> Co., Ltd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Tokyo </a:t>
            </a:r>
            <a:r>
              <a:rPr kumimoji="0" lang="en-US" sz="1500" b="0" i="0" u="none" strike="noStrike" kern="1200" cap="none" spc="0" normalizeH="0" baseline="0" noProof="0" dirty="0" err="1">
                <a:ln>
                  <a:noFill/>
                </a:ln>
                <a:solidFill>
                  <a:prstClr val="white"/>
                </a:solidFill>
                <a:effectLst/>
                <a:uLnTx/>
                <a:uFillTx/>
                <a:latin typeface="Arial"/>
                <a:ea typeface="+mn-ea"/>
                <a:cs typeface="+mn-cs"/>
              </a:rPr>
              <a:t>Shinangawa</a:t>
            </a: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F9B188C3-050D-1DFC-93E1-8D25FB60B247}"/>
              </a:ext>
            </a:extLst>
          </p:cNvPr>
          <p:cNvSpPr txBox="1"/>
          <p:nvPr/>
        </p:nvSpPr>
        <p:spPr>
          <a:xfrm>
            <a:off x="3512140" y="1803013"/>
            <a:ext cx="5625242" cy="507831"/>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Engineering and Production Facilities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Maintenance Department</a:t>
            </a:r>
          </a:p>
        </p:txBody>
      </p:sp>
      <p:cxnSp>
        <p:nvCxnSpPr>
          <p:cNvPr id="31" name="AutoShape 249">
            <a:extLst>
              <a:ext uri="{FF2B5EF4-FFF2-40B4-BE49-F238E27FC236}">
                <a16:creationId xmlns:a16="http://schemas.microsoft.com/office/drawing/2014/main" id="{79889369-DCED-2196-E002-C7BF853FC7E9}"/>
              </a:ext>
            </a:extLst>
          </p:cNvPr>
          <p:cNvCxnSpPr>
            <a:cxnSpLocks noChangeShapeType="1"/>
            <a:stCxn id="7" idx="2"/>
          </p:cNvCxnSpPr>
          <p:nvPr/>
        </p:nvCxnSpPr>
        <p:spPr bwMode="auto">
          <a:xfrm flipV="1">
            <a:off x="632927" y="693950"/>
            <a:ext cx="10980811" cy="35939"/>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566ACEFF-4528-FD60-BB4A-AADEE4D93836}"/>
              </a:ext>
            </a:extLst>
          </p:cNvPr>
          <p:cNvSpPr txBox="1"/>
          <p:nvPr/>
        </p:nvSpPr>
        <p:spPr>
          <a:xfrm>
            <a:off x="3512140" y="2851035"/>
            <a:ext cx="5625242" cy="1061829"/>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Hydraulic Press Machine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Qty: 			5 units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Vol. of Oil Tank: 		4,000 litres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a:extLst>
              <a:ext uri="{FF2B5EF4-FFF2-40B4-BE49-F238E27FC236}">
                <a16:creationId xmlns:a16="http://schemas.microsoft.com/office/drawing/2014/main" id="{57A95580-226C-62F2-3209-345668808BAE}"/>
              </a:ext>
            </a:extLst>
          </p:cNvPr>
          <p:cNvSpPr txBox="1"/>
          <p:nvPr/>
        </p:nvSpPr>
        <p:spPr>
          <a:xfrm>
            <a:off x="3512140" y="3823521"/>
            <a:ext cx="5625242" cy="507831"/>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Operating Temp: 		45ºC</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err="1">
                <a:ln>
                  <a:noFill/>
                </a:ln>
                <a:solidFill>
                  <a:prstClr val="white"/>
                </a:solidFill>
                <a:effectLst/>
                <a:uLnTx/>
                <a:uFillTx/>
                <a:latin typeface="Arial"/>
                <a:ea typeface="+mn-ea"/>
                <a:cs typeface="+mn-cs"/>
              </a:rPr>
              <a:t>Lubri</a:t>
            </a:r>
            <a:r>
              <a:rPr kumimoji="0" lang="en-US" sz="1500" b="0" i="0" u="none" strike="noStrike" kern="1200" cap="none" spc="0" normalizeH="0" baseline="0" noProof="0" dirty="0">
                <a:ln>
                  <a:noFill/>
                </a:ln>
                <a:solidFill>
                  <a:prstClr val="white"/>
                </a:solidFill>
                <a:effectLst/>
                <a:uLnTx/>
                <a:uFillTx/>
                <a:latin typeface="Arial"/>
                <a:ea typeface="+mn-ea"/>
                <a:cs typeface="+mn-cs"/>
              </a:rPr>
              <a:t>. Brand &amp; Grade: 	Shell Tellus, VG46</a:t>
            </a:r>
          </a:p>
        </p:txBody>
      </p:sp>
      <p:sp>
        <p:nvSpPr>
          <p:cNvPr id="36" name="AutoShape 250">
            <a:extLst>
              <a:ext uri="{FF2B5EF4-FFF2-40B4-BE49-F238E27FC236}">
                <a16:creationId xmlns:a16="http://schemas.microsoft.com/office/drawing/2014/main" id="{6CF0AFD0-380F-2EEE-BE0D-B12BCEA7C864}"/>
              </a:ext>
            </a:extLst>
          </p:cNvPr>
          <p:cNvSpPr>
            <a:spLocks noChangeArrowheads="1"/>
          </p:cNvSpPr>
          <p:nvPr/>
        </p:nvSpPr>
        <p:spPr bwMode="auto">
          <a:xfrm>
            <a:off x="632927" y="4761612"/>
            <a:ext cx="2275480" cy="2492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Current Practice:</a:t>
            </a:r>
          </a:p>
        </p:txBody>
      </p:sp>
      <p:sp>
        <p:nvSpPr>
          <p:cNvPr id="37" name="TextBox 36">
            <a:extLst>
              <a:ext uri="{FF2B5EF4-FFF2-40B4-BE49-F238E27FC236}">
                <a16:creationId xmlns:a16="http://schemas.microsoft.com/office/drawing/2014/main" id="{B2D8376C-A9CB-F756-0B1A-BA29D27D3EF1}"/>
              </a:ext>
            </a:extLst>
          </p:cNvPr>
          <p:cNvSpPr txBox="1"/>
          <p:nvPr/>
        </p:nvSpPr>
        <p:spPr>
          <a:xfrm>
            <a:off x="3512140" y="4761612"/>
            <a:ext cx="5625242" cy="507831"/>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Oil Change Cycle: 		once every 2 years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Line Filter Replacement: 	once every year</a:t>
            </a:r>
          </a:p>
        </p:txBody>
      </p:sp>
      <p:sp>
        <p:nvSpPr>
          <p:cNvPr id="38" name="TextBox 37">
            <a:extLst>
              <a:ext uri="{FF2B5EF4-FFF2-40B4-BE49-F238E27FC236}">
                <a16:creationId xmlns:a16="http://schemas.microsoft.com/office/drawing/2014/main" id="{820F7833-D44D-0722-5FDF-9A799AEE9E88}"/>
              </a:ext>
            </a:extLst>
          </p:cNvPr>
          <p:cNvSpPr txBox="1"/>
          <p:nvPr/>
        </p:nvSpPr>
        <p:spPr>
          <a:xfrm>
            <a:off x="3512140" y="5751724"/>
            <a:ext cx="5625242" cy="7848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Hydraulic Failures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Value Replacement: 		once every 3 years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Pump Malfunction: 		once every 2 years</a:t>
            </a:r>
          </a:p>
        </p:txBody>
      </p:sp>
    </p:spTree>
    <p:extLst>
      <p:ext uri="{BB962C8B-B14F-4D97-AF65-F5344CB8AC3E}">
        <p14:creationId xmlns:p14="http://schemas.microsoft.com/office/powerpoint/2010/main" val="2786239094"/>
      </p:ext>
    </p:extLst>
  </p:cSld>
  <p:clrMapOvr>
    <a:masterClrMapping/>
  </p:clrMapOvr>
  <mc:AlternateContent xmlns:mc="http://schemas.openxmlformats.org/markup-compatibility/2006" xmlns:p14="http://schemas.microsoft.com/office/powerpoint/2010/main">
    <mc:Choice Requires="p14">
      <p:transition spd="slow" p14:dur="2000" advTm="65420"/>
    </mc:Choice>
    <mc:Fallback xmlns="">
      <p:transition spd="slow" advTm="6542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62B6F69-7EAD-B4DA-7B8A-E1B07FAF9231}"/>
              </a:ext>
            </a:extLst>
          </p:cNvPr>
          <p:cNvSpPr>
            <a:spLocks/>
          </p:cNvSpPr>
          <p:nvPr/>
        </p:nvSpPr>
        <p:spPr>
          <a:xfrm>
            <a:off x="6780857" y="648382"/>
            <a:ext cx="1544506" cy="5938715"/>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5" name="Rectangle 34">
            <a:extLst>
              <a:ext uri="{FF2B5EF4-FFF2-40B4-BE49-F238E27FC236}">
                <a16:creationId xmlns:a16="http://schemas.microsoft.com/office/drawing/2014/main" id="{F79FA04D-FB4E-359D-0787-850CFBDA589F}"/>
              </a:ext>
            </a:extLst>
          </p:cNvPr>
          <p:cNvSpPr>
            <a:spLocks/>
          </p:cNvSpPr>
          <p:nvPr/>
        </p:nvSpPr>
        <p:spPr>
          <a:xfrm>
            <a:off x="643846" y="4732743"/>
            <a:ext cx="1622708" cy="998686"/>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4" name="Rectangle 33">
            <a:extLst>
              <a:ext uri="{FF2B5EF4-FFF2-40B4-BE49-F238E27FC236}">
                <a16:creationId xmlns:a16="http://schemas.microsoft.com/office/drawing/2014/main" id="{6F8567FA-CD51-6C61-4CF2-C06F4B372039}"/>
              </a:ext>
            </a:extLst>
          </p:cNvPr>
          <p:cNvSpPr>
            <a:spLocks/>
          </p:cNvSpPr>
          <p:nvPr/>
        </p:nvSpPr>
        <p:spPr>
          <a:xfrm>
            <a:off x="632925" y="3836370"/>
            <a:ext cx="1622708" cy="762690"/>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2" name="Rectangle 31">
            <a:extLst>
              <a:ext uri="{FF2B5EF4-FFF2-40B4-BE49-F238E27FC236}">
                <a16:creationId xmlns:a16="http://schemas.microsoft.com/office/drawing/2014/main" id="{7F950368-A2BA-DDAC-C2E5-B4D6679D7576}"/>
              </a:ext>
            </a:extLst>
          </p:cNvPr>
          <p:cNvSpPr>
            <a:spLocks/>
          </p:cNvSpPr>
          <p:nvPr/>
        </p:nvSpPr>
        <p:spPr>
          <a:xfrm>
            <a:off x="632925" y="3000658"/>
            <a:ext cx="1622708" cy="698931"/>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8" name="Rectangle 27">
            <a:extLst>
              <a:ext uri="{FF2B5EF4-FFF2-40B4-BE49-F238E27FC236}">
                <a16:creationId xmlns:a16="http://schemas.microsoft.com/office/drawing/2014/main" id="{64C4862C-049E-6729-39D8-B2F5AA7486E9}"/>
              </a:ext>
            </a:extLst>
          </p:cNvPr>
          <p:cNvSpPr>
            <a:spLocks/>
          </p:cNvSpPr>
          <p:nvPr/>
        </p:nvSpPr>
        <p:spPr>
          <a:xfrm>
            <a:off x="632925" y="2049626"/>
            <a:ext cx="1622708" cy="812681"/>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7" name="Rectangle 26">
            <a:extLst>
              <a:ext uri="{FF2B5EF4-FFF2-40B4-BE49-F238E27FC236}">
                <a16:creationId xmlns:a16="http://schemas.microsoft.com/office/drawing/2014/main" id="{C824DA04-63D4-86E7-00E1-31D0ABC1269A}"/>
              </a:ext>
            </a:extLst>
          </p:cNvPr>
          <p:cNvSpPr>
            <a:spLocks/>
          </p:cNvSpPr>
          <p:nvPr/>
        </p:nvSpPr>
        <p:spPr>
          <a:xfrm>
            <a:off x="632925" y="1344679"/>
            <a:ext cx="1622708" cy="603919"/>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4" name="Title 1">
            <a:extLst>
              <a:ext uri="{FF2B5EF4-FFF2-40B4-BE49-F238E27FC236}">
                <a16:creationId xmlns:a16="http://schemas.microsoft.com/office/drawing/2014/main" id="{87CE30A3-B32A-4124-39A7-104B2BA497B9}"/>
              </a:ext>
            </a:extLst>
          </p:cNvPr>
          <p:cNvSpPr txBox="1">
            <a:spLocks/>
          </p:cNvSpPr>
          <p:nvPr/>
        </p:nvSpPr>
        <p:spPr>
          <a:xfrm>
            <a:off x="523593"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Case Study – Tokyo </a:t>
            </a:r>
            <a:r>
              <a:rPr kumimoji="0" lang="en-US" sz="1800" b="0" i="0" u="none" strike="noStrike" kern="1200" cap="none" spc="0" normalizeH="0" baseline="0" noProof="0" dirty="0" err="1">
                <a:ln>
                  <a:noFill/>
                </a:ln>
                <a:solidFill>
                  <a:prstClr val="white"/>
                </a:solidFill>
                <a:effectLst/>
                <a:uLnTx/>
                <a:uFillTx/>
                <a:latin typeface="Calibri Light" panose="020F0302020204030204"/>
                <a:ea typeface="+mj-ea"/>
                <a:cs typeface="+mj-cs"/>
              </a:rPr>
              <a:t>Motomotive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 Co., Ltd, Japan – Cost Benefits Analysis</a:t>
            </a:r>
          </a:p>
        </p:txBody>
      </p:sp>
      <p:sp>
        <p:nvSpPr>
          <p:cNvPr id="8" name="TextBox 7">
            <a:extLst>
              <a:ext uri="{FF2B5EF4-FFF2-40B4-BE49-F238E27FC236}">
                <a16:creationId xmlns:a16="http://schemas.microsoft.com/office/drawing/2014/main" id="{3F4FFA9F-0A80-83FC-4A81-4D1E1DE1AF76}"/>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cxnSp>
        <p:nvCxnSpPr>
          <p:cNvPr id="2" name="AutoShape 249">
            <a:extLst>
              <a:ext uri="{FF2B5EF4-FFF2-40B4-BE49-F238E27FC236}">
                <a16:creationId xmlns:a16="http://schemas.microsoft.com/office/drawing/2014/main" id="{DD1314F0-E54E-E5CC-D678-E070B07A64DE}"/>
              </a:ext>
            </a:extLst>
          </p:cNvPr>
          <p:cNvCxnSpPr>
            <a:cxnSpLocks noChangeShapeType="1"/>
          </p:cNvCxnSpPr>
          <p:nvPr/>
        </p:nvCxnSpPr>
        <p:spPr bwMode="auto">
          <a:xfrm flipV="1">
            <a:off x="632927" y="2884393"/>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AutoShape 249">
            <a:extLst>
              <a:ext uri="{FF2B5EF4-FFF2-40B4-BE49-F238E27FC236}">
                <a16:creationId xmlns:a16="http://schemas.microsoft.com/office/drawing/2014/main" id="{CD033EDE-FDCD-BFF4-CF5D-26830629F648}"/>
              </a:ext>
            </a:extLst>
          </p:cNvPr>
          <p:cNvCxnSpPr>
            <a:cxnSpLocks noChangeShapeType="1"/>
          </p:cNvCxnSpPr>
          <p:nvPr/>
        </p:nvCxnSpPr>
        <p:spPr bwMode="auto">
          <a:xfrm flipV="1">
            <a:off x="638033" y="3722177"/>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AutoShape 249">
            <a:extLst>
              <a:ext uri="{FF2B5EF4-FFF2-40B4-BE49-F238E27FC236}">
                <a16:creationId xmlns:a16="http://schemas.microsoft.com/office/drawing/2014/main" id="{C0F668B4-E4F4-A852-923D-ED0CEA64E354}"/>
              </a:ext>
            </a:extLst>
          </p:cNvPr>
          <p:cNvCxnSpPr>
            <a:cxnSpLocks noChangeShapeType="1"/>
          </p:cNvCxnSpPr>
          <p:nvPr/>
        </p:nvCxnSpPr>
        <p:spPr bwMode="auto">
          <a:xfrm flipV="1">
            <a:off x="627821" y="4617149"/>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249">
            <a:extLst>
              <a:ext uri="{FF2B5EF4-FFF2-40B4-BE49-F238E27FC236}">
                <a16:creationId xmlns:a16="http://schemas.microsoft.com/office/drawing/2014/main" id="{103896D5-2D7F-EDF6-373A-ACA62FCC73E2}"/>
              </a:ext>
            </a:extLst>
          </p:cNvPr>
          <p:cNvCxnSpPr>
            <a:cxnSpLocks noChangeShapeType="1"/>
          </p:cNvCxnSpPr>
          <p:nvPr/>
        </p:nvCxnSpPr>
        <p:spPr bwMode="auto">
          <a:xfrm flipV="1">
            <a:off x="632927" y="5740324"/>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249">
            <a:extLst>
              <a:ext uri="{FF2B5EF4-FFF2-40B4-BE49-F238E27FC236}">
                <a16:creationId xmlns:a16="http://schemas.microsoft.com/office/drawing/2014/main" id="{710EF817-A24B-8897-C3D7-E735F3399F02}"/>
              </a:ext>
            </a:extLst>
          </p:cNvPr>
          <p:cNvCxnSpPr>
            <a:cxnSpLocks noChangeShapeType="1"/>
          </p:cNvCxnSpPr>
          <p:nvPr/>
        </p:nvCxnSpPr>
        <p:spPr bwMode="auto">
          <a:xfrm flipV="1">
            <a:off x="632927" y="1932416"/>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utoShape 250">
            <a:extLst>
              <a:ext uri="{FF2B5EF4-FFF2-40B4-BE49-F238E27FC236}">
                <a16:creationId xmlns:a16="http://schemas.microsoft.com/office/drawing/2014/main" id="{F3152BC0-4A30-E572-44E6-300FCE393A12}"/>
              </a:ext>
            </a:extLst>
          </p:cNvPr>
          <p:cNvSpPr>
            <a:spLocks noChangeArrowheads="1"/>
          </p:cNvSpPr>
          <p:nvPr/>
        </p:nvSpPr>
        <p:spPr bwMode="auto">
          <a:xfrm>
            <a:off x="632927" y="1073655"/>
            <a:ext cx="1622706" cy="203133"/>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Item</a:t>
            </a:r>
          </a:p>
        </p:txBody>
      </p:sp>
      <p:cxnSp>
        <p:nvCxnSpPr>
          <p:cNvPr id="11" name="Straight Connector 10">
            <a:extLst>
              <a:ext uri="{FF2B5EF4-FFF2-40B4-BE49-F238E27FC236}">
                <a16:creationId xmlns:a16="http://schemas.microsoft.com/office/drawing/2014/main" id="{7898F119-7152-177D-82A7-361C7C83A2B1}"/>
              </a:ext>
            </a:extLst>
          </p:cNvPr>
          <p:cNvCxnSpPr>
            <a:cxnSpLocks/>
          </p:cNvCxnSpPr>
          <p:nvPr/>
        </p:nvCxnSpPr>
        <p:spPr>
          <a:xfrm flipV="1">
            <a:off x="632927" y="1289295"/>
            <a:ext cx="1622708" cy="68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AutoShape 250">
            <a:extLst>
              <a:ext uri="{FF2B5EF4-FFF2-40B4-BE49-F238E27FC236}">
                <a16:creationId xmlns:a16="http://schemas.microsoft.com/office/drawing/2014/main" id="{7B0C0E82-FE1B-6FBA-9B7B-7458F1D6B628}"/>
              </a:ext>
            </a:extLst>
          </p:cNvPr>
          <p:cNvSpPr>
            <a:spLocks noChangeArrowheads="1"/>
          </p:cNvSpPr>
          <p:nvPr/>
        </p:nvSpPr>
        <p:spPr bwMode="auto">
          <a:xfrm>
            <a:off x="2520377" y="1048621"/>
            <a:ext cx="2149756" cy="203133"/>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Description of Content</a:t>
            </a:r>
          </a:p>
        </p:txBody>
      </p:sp>
      <p:cxnSp>
        <p:nvCxnSpPr>
          <p:cNvPr id="14" name="Straight Connector 13">
            <a:extLst>
              <a:ext uri="{FF2B5EF4-FFF2-40B4-BE49-F238E27FC236}">
                <a16:creationId xmlns:a16="http://schemas.microsoft.com/office/drawing/2014/main" id="{6B776C38-3C80-15D3-B5D3-B87E2104CA1C}"/>
              </a:ext>
            </a:extLst>
          </p:cNvPr>
          <p:cNvCxnSpPr>
            <a:cxnSpLocks/>
          </p:cNvCxnSpPr>
          <p:nvPr/>
        </p:nvCxnSpPr>
        <p:spPr>
          <a:xfrm flipV="1">
            <a:off x="2528787" y="1254166"/>
            <a:ext cx="4058223" cy="317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AutoShape 250">
            <a:extLst>
              <a:ext uri="{FF2B5EF4-FFF2-40B4-BE49-F238E27FC236}">
                <a16:creationId xmlns:a16="http://schemas.microsoft.com/office/drawing/2014/main" id="{A2F74CAA-8AD7-42D1-157E-3F9127740393}"/>
              </a:ext>
            </a:extLst>
          </p:cNvPr>
          <p:cNvSpPr>
            <a:spLocks noChangeArrowheads="1"/>
          </p:cNvSpPr>
          <p:nvPr/>
        </p:nvSpPr>
        <p:spPr bwMode="auto">
          <a:xfrm>
            <a:off x="6640246" y="675596"/>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w/o Kleentek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(USD)</a:t>
            </a:r>
          </a:p>
        </p:txBody>
      </p:sp>
      <p:cxnSp>
        <p:nvCxnSpPr>
          <p:cNvPr id="20" name="Straight Connector 19">
            <a:extLst>
              <a:ext uri="{FF2B5EF4-FFF2-40B4-BE49-F238E27FC236}">
                <a16:creationId xmlns:a16="http://schemas.microsoft.com/office/drawing/2014/main" id="{F359EAE5-E68F-CB3A-9349-D1B5B48C57AF}"/>
              </a:ext>
            </a:extLst>
          </p:cNvPr>
          <p:cNvCxnSpPr>
            <a:cxnSpLocks/>
          </p:cNvCxnSpPr>
          <p:nvPr/>
        </p:nvCxnSpPr>
        <p:spPr>
          <a:xfrm>
            <a:off x="6780857" y="1248138"/>
            <a:ext cx="150589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AutoShape 250">
            <a:extLst>
              <a:ext uri="{FF2B5EF4-FFF2-40B4-BE49-F238E27FC236}">
                <a16:creationId xmlns:a16="http://schemas.microsoft.com/office/drawing/2014/main" id="{4D9A7257-8525-3F8D-9476-A2894C9AC992}"/>
              </a:ext>
            </a:extLst>
          </p:cNvPr>
          <p:cNvSpPr>
            <a:spLocks noChangeArrowheads="1"/>
          </p:cNvSpPr>
          <p:nvPr/>
        </p:nvSpPr>
        <p:spPr bwMode="auto">
          <a:xfrm>
            <a:off x="8369107" y="684367"/>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with Kleentek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(USD)</a:t>
            </a:r>
          </a:p>
        </p:txBody>
      </p:sp>
      <p:cxnSp>
        <p:nvCxnSpPr>
          <p:cNvPr id="29" name="Straight Connector 28">
            <a:extLst>
              <a:ext uri="{FF2B5EF4-FFF2-40B4-BE49-F238E27FC236}">
                <a16:creationId xmlns:a16="http://schemas.microsoft.com/office/drawing/2014/main" id="{C0B4DCC5-1ACA-4C56-3F2F-76A8E9D1FE4C}"/>
              </a:ext>
            </a:extLst>
          </p:cNvPr>
          <p:cNvCxnSpPr>
            <a:cxnSpLocks/>
          </p:cNvCxnSpPr>
          <p:nvPr/>
        </p:nvCxnSpPr>
        <p:spPr>
          <a:xfrm>
            <a:off x="8464945" y="1248139"/>
            <a:ext cx="15058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AutoShape 250">
            <a:extLst>
              <a:ext uri="{FF2B5EF4-FFF2-40B4-BE49-F238E27FC236}">
                <a16:creationId xmlns:a16="http://schemas.microsoft.com/office/drawing/2014/main" id="{E7A74A4C-2C8E-C621-E988-7E1FD69FC1A7}"/>
              </a:ext>
            </a:extLst>
          </p:cNvPr>
          <p:cNvSpPr>
            <a:spLocks noChangeArrowheads="1"/>
          </p:cNvSpPr>
          <p:nvPr/>
        </p:nvSpPr>
        <p:spPr bwMode="auto">
          <a:xfrm>
            <a:off x="10056185" y="663572"/>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Cost saving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(Dollars/year)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(USD)</a:t>
            </a:r>
          </a:p>
        </p:txBody>
      </p:sp>
      <p:cxnSp>
        <p:nvCxnSpPr>
          <p:cNvPr id="31" name="Straight Connector 30">
            <a:extLst>
              <a:ext uri="{FF2B5EF4-FFF2-40B4-BE49-F238E27FC236}">
                <a16:creationId xmlns:a16="http://schemas.microsoft.com/office/drawing/2014/main" id="{039D0F55-0C4E-31C8-3391-9D22E6AB1C03}"/>
              </a:ext>
            </a:extLst>
          </p:cNvPr>
          <p:cNvCxnSpPr>
            <a:cxnSpLocks/>
          </p:cNvCxnSpPr>
          <p:nvPr/>
        </p:nvCxnSpPr>
        <p:spPr>
          <a:xfrm>
            <a:off x="10162512" y="1248139"/>
            <a:ext cx="15058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082393-255A-4CEE-4E00-097737A0FE27}"/>
              </a:ext>
            </a:extLst>
          </p:cNvPr>
          <p:cNvSpPr txBox="1"/>
          <p:nvPr/>
        </p:nvSpPr>
        <p:spPr>
          <a:xfrm>
            <a:off x="578258" y="1293922"/>
            <a:ext cx="162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servo valve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replacement</a:t>
            </a:r>
          </a:p>
        </p:txBody>
      </p:sp>
      <p:sp>
        <p:nvSpPr>
          <p:cNvPr id="12" name="TextBox 11">
            <a:extLst>
              <a:ext uri="{FF2B5EF4-FFF2-40B4-BE49-F238E27FC236}">
                <a16:creationId xmlns:a16="http://schemas.microsoft.com/office/drawing/2014/main" id="{C487CC91-0A97-EB4B-D5BA-E36FEB8347C4}"/>
              </a:ext>
            </a:extLst>
          </p:cNvPr>
          <p:cNvSpPr txBox="1"/>
          <p:nvPr/>
        </p:nvSpPr>
        <p:spPr>
          <a:xfrm>
            <a:off x="578259" y="2036694"/>
            <a:ext cx="17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cost of oil replacement</a:t>
            </a:r>
          </a:p>
        </p:txBody>
      </p:sp>
      <p:sp>
        <p:nvSpPr>
          <p:cNvPr id="15" name="TextBox 14">
            <a:extLst>
              <a:ext uri="{FF2B5EF4-FFF2-40B4-BE49-F238E27FC236}">
                <a16:creationId xmlns:a16="http://schemas.microsoft.com/office/drawing/2014/main" id="{FFF45E21-DA8E-7FEC-53A7-46FC177833DE}"/>
              </a:ext>
            </a:extLst>
          </p:cNvPr>
          <p:cNvSpPr txBox="1"/>
          <p:nvPr/>
        </p:nvSpPr>
        <p:spPr>
          <a:xfrm>
            <a:off x="578259" y="2967936"/>
            <a:ext cx="17320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364D6E"/>
                </a:solidFill>
                <a:effectLst/>
                <a:uLnTx/>
                <a:uFillTx/>
                <a:latin typeface="Calibri" panose="020F0502020204030204"/>
                <a:ea typeface="+mn-ea"/>
                <a:cs typeface="+mn-cs"/>
              </a:rPr>
              <a:t>cost of collector per year</a:t>
            </a:r>
          </a:p>
        </p:txBody>
      </p:sp>
      <p:sp>
        <p:nvSpPr>
          <p:cNvPr id="16" name="TextBox 15">
            <a:extLst>
              <a:ext uri="{FF2B5EF4-FFF2-40B4-BE49-F238E27FC236}">
                <a16:creationId xmlns:a16="http://schemas.microsoft.com/office/drawing/2014/main" id="{5A5FBF67-8DA3-F396-E02D-D5BB79645A70}"/>
              </a:ext>
            </a:extLst>
          </p:cNvPr>
          <p:cNvSpPr txBox="1"/>
          <p:nvPr/>
        </p:nvSpPr>
        <p:spPr>
          <a:xfrm>
            <a:off x="578259" y="3812780"/>
            <a:ext cx="17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oil addition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(recommended)</a:t>
            </a:r>
          </a:p>
        </p:txBody>
      </p:sp>
      <p:sp>
        <p:nvSpPr>
          <p:cNvPr id="17" name="TextBox 16">
            <a:extLst>
              <a:ext uri="{FF2B5EF4-FFF2-40B4-BE49-F238E27FC236}">
                <a16:creationId xmlns:a16="http://schemas.microsoft.com/office/drawing/2014/main" id="{0F3C8CEE-CEDC-3887-13E3-D0CD11AD4210}"/>
              </a:ext>
            </a:extLst>
          </p:cNvPr>
          <p:cNvSpPr txBox="1"/>
          <p:nvPr/>
        </p:nvSpPr>
        <p:spPr>
          <a:xfrm>
            <a:off x="578259" y="4718204"/>
            <a:ext cx="16227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364D6E"/>
                </a:solidFill>
                <a:effectLst/>
                <a:uLnTx/>
                <a:uFillTx/>
                <a:latin typeface="Calibri" panose="020F0502020204030204"/>
                <a:ea typeface="+mn-ea"/>
                <a:cs typeface="+mn-cs"/>
              </a:rPr>
              <a:t>energy saving</a:t>
            </a:r>
          </a:p>
        </p:txBody>
      </p:sp>
      <p:sp>
        <p:nvSpPr>
          <p:cNvPr id="18" name="TextBox 17">
            <a:extLst>
              <a:ext uri="{FF2B5EF4-FFF2-40B4-BE49-F238E27FC236}">
                <a16:creationId xmlns:a16="http://schemas.microsoft.com/office/drawing/2014/main" id="{D0FA9546-FE1B-05D8-D2D1-3F8729952547}"/>
              </a:ext>
            </a:extLst>
          </p:cNvPr>
          <p:cNvSpPr txBox="1"/>
          <p:nvPr/>
        </p:nvSpPr>
        <p:spPr>
          <a:xfrm>
            <a:off x="2441292" y="1333115"/>
            <a:ext cx="41457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average 3 times a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(@USD 6,250/year)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24AEBE-FC09-AB80-8115-ECBEF59D235D}"/>
                  </a:ext>
                </a:extLst>
              </p:cNvPr>
              <p:cNvSpPr txBox="1"/>
              <p:nvPr/>
            </p:nvSpPr>
            <p:spPr>
              <a:xfrm>
                <a:off x="2528787" y="2033679"/>
                <a:ext cx="2595326" cy="43390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pt-BR"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7</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000</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𝑙𝑖𝑡𝑟𝑒𝑠</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m:rPr>
                            <m:nor/>
                          </m:rP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m:t> </m:t>
                        </m:r>
                      </m:num>
                      <m:den>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3 </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𝑦𝑒𝑎𝑟𝑠</m:t>
                        </m:r>
                      </m:den>
                    </m:f>
                  </m:oMath>
                </a14:m>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 </a:t>
                </a:r>
                <a14:m>
                  <m:oMath xmlns:m="http://schemas.openxmlformats.org/officeDocument/2006/math">
                    <m:r>
                      <a:rPr kumimoji="0" lang="pt-BR" sz="1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2,333</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𝑙𝑖𝑡𝑟𝑒𝑠</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𝑦𝑒𝑎𝑟</m:t>
                    </m:r>
                  </m:oMath>
                </a14:m>
                <a:endParaRPr kumimoji="0" lang="en-SG"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7424AEBE-FC09-AB80-8115-ECBEF59D235D}"/>
                  </a:ext>
                </a:extLst>
              </p:cNvPr>
              <p:cNvSpPr txBox="1">
                <a:spLocks noRot="1" noChangeAspect="1" noMove="1" noResize="1" noEditPoints="1" noAdjustHandles="1" noChangeArrowheads="1" noChangeShapeType="1" noTextEdit="1"/>
              </p:cNvSpPr>
              <p:nvPr/>
            </p:nvSpPr>
            <p:spPr>
              <a:xfrm>
                <a:off x="2528787" y="2033679"/>
                <a:ext cx="2595326" cy="433901"/>
              </a:xfrm>
              <a:prstGeom prst="rect">
                <a:avLst/>
              </a:prstGeom>
              <a:blipFill>
                <a:blip r:embed="rId3"/>
                <a:stretch>
                  <a:fillRect l="-2347" t="-2817" r="-939"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030E579-852B-A980-37B3-4F048575DB49}"/>
                  </a:ext>
                </a:extLst>
              </p:cNvPr>
              <p:cNvSpPr txBox="1"/>
              <p:nvPr/>
            </p:nvSpPr>
            <p:spPr>
              <a:xfrm>
                <a:off x="2520377" y="2568264"/>
                <a:ext cx="294766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2,333 </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𝑙𝑖𝑡𝑟𝑒𝑠</m:t>
                      </m:r>
                      <m:r>
                        <a:rPr kumimoji="0" lang="en-SG" sz="1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𝑈𝑆𝐷</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4.00=</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𝑈𝑆𝐷</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9,333</m:t>
                      </m:r>
                    </m:oMath>
                  </m:oMathPara>
                </a14:m>
                <a:endPar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6030E579-852B-A980-37B3-4F048575DB49}"/>
                  </a:ext>
                </a:extLst>
              </p:cNvPr>
              <p:cNvSpPr txBox="1">
                <a:spLocks noRot="1" noChangeAspect="1" noMove="1" noResize="1" noEditPoints="1" noAdjustHandles="1" noChangeArrowheads="1" noChangeShapeType="1" noTextEdit="1"/>
              </p:cNvSpPr>
              <p:nvPr/>
            </p:nvSpPr>
            <p:spPr>
              <a:xfrm>
                <a:off x="2520377" y="2568264"/>
                <a:ext cx="2947666" cy="215444"/>
              </a:xfrm>
              <a:prstGeom prst="rect">
                <a:avLst/>
              </a:prstGeom>
              <a:blipFill>
                <a:blip r:embed="rId4"/>
                <a:stretch>
                  <a:fillRect l="-1033" r="-620" b="-5556"/>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B742211D-F182-B30A-142A-9DD51E1CA4F8}"/>
              </a:ext>
            </a:extLst>
          </p:cNvPr>
          <p:cNvSpPr txBox="1"/>
          <p:nvPr/>
        </p:nvSpPr>
        <p:spPr>
          <a:xfrm>
            <a:off x="6756638" y="1439804"/>
            <a:ext cx="15244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18,750</a:t>
            </a:r>
          </a:p>
        </p:txBody>
      </p:sp>
      <p:sp>
        <p:nvSpPr>
          <p:cNvPr id="26" name="TextBox 25">
            <a:extLst>
              <a:ext uri="{FF2B5EF4-FFF2-40B4-BE49-F238E27FC236}">
                <a16:creationId xmlns:a16="http://schemas.microsoft.com/office/drawing/2014/main" id="{AE42B781-0E2D-D2B6-EBD0-99D541FF0AC5}"/>
              </a:ext>
            </a:extLst>
          </p:cNvPr>
          <p:cNvSpPr txBox="1"/>
          <p:nvPr/>
        </p:nvSpPr>
        <p:spPr>
          <a:xfrm>
            <a:off x="6717862" y="2302791"/>
            <a:ext cx="15688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9,333</a:t>
            </a:r>
          </a:p>
        </p:txBody>
      </p:sp>
      <p:sp>
        <p:nvSpPr>
          <p:cNvPr id="36" name="TextBox 35">
            <a:extLst>
              <a:ext uri="{FF2B5EF4-FFF2-40B4-BE49-F238E27FC236}">
                <a16:creationId xmlns:a16="http://schemas.microsoft.com/office/drawing/2014/main" id="{80B230FE-A0CC-4146-C6D4-EC989475A399}"/>
              </a:ext>
            </a:extLst>
          </p:cNvPr>
          <p:cNvSpPr txBox="1"/>
          <p:nvPr/>
        </p:nvSpPr>
        <p:spPr>
          <a:xfrm>
            <a:off x="10094411" y="1443163"/>
            <a:ext cx="15791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18,750</a:t>
            </a:r>
          </a:p>
        </p:txBody>
      </p:sp>
      <p:sp>
        <p:nvSpPr>
          <p:cNvPr id="37" name="TextBox 36">
            <a:extLst>
              <a:ext uri="{FF2B5EF4-FFF2-40B4-BE49-F238E27FC236}">
                <a16:creationId xmlns:a16="http://schemas.microsoft.com/office/drawing/2014/main" id="{4C380614-8DE4-A2C6-6A11-EAB712F23BF3}"/>
              </a:ext>
            </a:extLst>
          </p:cNvPr>
          <p:cNvSpPr txBox="1"/>
          <p:nvPr/>
        </p:nvSpPr>
        <p:spPr>
          <a:xfrm>
            <a:off x="10131014" y="2309293"/>
            <a:ext cx="15688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9,333</a:t>
            </a:r>
          </a:p>
        </p:txBody>
      </p:sp>
      <p:sp>
        <p:nvSpPr>
          <p:cNvPr id="38" name="TextBox 37">
            <a:extLst>
              <a:ext uri="{FF2B5EF4-FFF2-40B4-BE49-F238E27FC236}">
                <a16:creationId xmlns:a16="http://schemas.microsoft.com/office/drawing/2014/main" id="{B061E479-9BC7-AD17-2914-F0BF74C186AD}"/>
              </a:ext>
            </a:extLst>
          </p:cNvPr>
          <p:cNvSpPr txBox="1"/>
          <p:nvPr/>
        </p:nvSpPr>
        <p:spPr>
          <a:xfrm>
            <a:off x="2520377" y="2980674"/>
            <a:ext cx="41019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replacement of collector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twice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USD 820 per collector</a:t>
            </a:r>
          </a:p>
        </p:txBody>
      </p:sp>
      <p:sp>
        <p:nvSpPr>
          <p:cNvPr id="39" name="TextBox 38">
            <a:extLst>
              <a:ext uri="{FF2B5EF4-FFF2-40B4-BE49-F238E27FC236}">
                <a16:creationId xmlns:a16="http://schemas.microsoft.com/office/drawing/2014/main" id="{84404F91-C900-139C-49E0-5C70639CC12E}"/>
              </a:ext>
            </a:extLst>
          </p:cNvPr>
          <p:cNvSpPr txBox="1"/>
          <p:nvPr/>
        </p:nvSpPr>
        <p:spPr>
          <a:xfrm>
            <a:off x="2485038" y="3833497"/>
            <a:ext cx="41019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5% of tank capacity of 7,000 litres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(7,000 litres x 5% = 350 litres)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(350 litres x USD4.00 = USD1,400.00) </a:t>
            </a:r>
          </a:p>
        </p:txBody>
      </p:sp>
      <p:sp>
        <p:nvSpPr>
          <p:cNvPr id="40" name="TextBox 39">
            <a:extLst>
              <a:ext uri="{FF2B5EF4-FFF2-40B4-BE49-F238E27FC236}">
                <a16:creationId xmlns:a16="http://schemas.microsoft.com/office/drawing/2014/main" id="{6FA36CE9-CC73-AE8E-83C6-B41D71B52B4F}"/>
              </a:ext>
            </a:extLst>
          </p:cNvPr>
          <p:cNvSpPr txBox="1"/>
          <p:nvPr/>
        </p:nvSpPr>
        <p:spPr>
          <a:xfrm>
            <a:off x="8689460" y="316467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1,640</a:t>
            </a:r>
          </a:p>
        </p:txBody>
      </p:sp>
      <p:sp>
        <p:nvSpPr>
          <p:cNvPr id="41" name="TextBox 40">
            <a:extLst>
              <a:ext uri="{FF2B5EF4-FFF2-40B4-BE49-F238E27FC236}">
                <a16:creationId xmlns:a16="http://schemas.microsoft.com/office/drawing/2014/main" id="{4B2B7710-79D6-7CFD-E11D-972AB61C4A80}"/>
              </a:ext>
            </a:extLst>
          </p:cNvPr>
          <p:cNvSpPr txBox="1"/>
          <p:nvPr/>
        </p:nvSpPr>
        <p:spPr>
          <a:xfrm>
            <a:off x="10323259" y="3158354"/>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-1,640</a:t>
            </a:r>
          </a:p>
        </p:txBody>
      </p:sp>
      <p:sp>
        <p:nvSpPr>
          <p:cNvPr id="42" name="TextBox 41">
            <a:extLst>
              <a:ext uri="{FF2B5EF4-FFF2-40B4-BE49-F238E27FC236}">
                <a16:creationId xmlns:a16="http://schemas.microsoft.com/office/drawing/2014/main" id="{FDFF445A-994C-2FBF-45B9-1B079C86AF6B}"/>
              </a:ext>
            </a:extLst>
          </p:cNvPr>
          <p:cNvSpPr txBox="1"/>
          <p:nvPr/>
        </p:nvSpPr>
        <p:spPr>
          <a:xfrm>
            <a:off x="8682688" y="4055007"/>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1,400</a:t>
            </a:r>
          </a:p>
        </p:txBody>
      </p:sp>
      <p:sp>
        <p:nvSpPr>
          <p:cNvPr id="43" name="TextBox 42">
            <a:extLst>
              <a:ext uri="{FF2B5EF4-FFF2-40B4-BE49-F238E27FC236}">
                <a16:creationId xmlns:a16="http://schemas.microsoft.com/office/drawing/2014/main" id="{32F19698-A1FF-C093-332D-E3D28B5C2835}"/>
              </a:ext>
            </a:extLst>
          </p:cNvPr>
          <p:cNvSpPr txBox="1"/>
          <p:nvPr/>
        </p:nvSpPr>
        <p:spPr>
          <a:xfrm>
            <a:off x="10327223" y="404766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-1,400</a:t>
            </a:r>
          </a:p>
        </p:txBody>
      </p:sp>
      <p:sp>
        <p:nvSpPr>
          <p:cNvPr id="44" name="TextBox 43">
            <a:extLst>
              <a:ext uri="{FF2B5EF4-FFF2-40B4-BE49-F238E27FC236}">
                <a16:creationId xmlns:a16="http://schemas.microsoft.com/office/drawing/2014/main" id="{142D61A6-E264-A3B1-DBAE-C0EB3BB97A95}"/>
              </a:ext>
            </a:extLst>
          </p:cNvPr>
          <p:cNvSpPr txBox="1"/>
          <p:nvPr/>
        </p:nvSpPr>
        <p:spPr>
          <a:xfrm>
            <a:off x="8682688" y="2309294"/>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5" name="TextBox 44">
            <a:extLst>
              <a:ext uri="{FF2B5EF4-FFF2-40B4-BE49-F238E27FC236}">
                <a16:creationId xmlns:a16="http://schemas.microsoft.com/office/drawing/2014/main" id="{A8312160-BBB3-EB02-65CB-279715632727}"/>
              </a:ext>
            </a:extLst>
          </p:cNvPr>
          <p:cNvSpPr txBox="1"/>
          <p:nvPr/>
        </p:nvSpPr>
        <p:spPr>
          <a:xfrm>
            <a:off x="8689460" y="143786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6" name="TextBox 45">
            <a:extLst>
              <a:ext uri="{FF2B5EF4-FFF2-40B4-BE49-F238E27FC236}">
                <a16:creationId xmlns:a16="http://schemas.microsoft.com/office/drawing/2014/main" id="{682F7D4D-839F-D608-4848-9C1FB17497DF}"/>
              </a:ext>
            </a:extLst>
          </p:cNvPr>
          <p:cNvSpPr txBox="1"/>
          <p:nvPr/>
        </p:nvSpPr>
        <p:spPr>
          <a:xfrm>
            <a:off x="6939945" y="319657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7" name="TextBox 46">
            <a:extLst>
              <a:ext uri="{FF2B5EF4-FFF2-40B4-BE49-F238E27FC236}">
                <a16:creationId xmlns:a16="http://schemas.microsoft.com/office/drawing/2014/main" id="{9B39EC00-B5E0-6864-8527-47897049FED0}"/>
              </a:ext>
            </a:extLst>
          </p:cNvPr>
          <p:cNvSpPr txBox="1"/>
          <p:nvPr/>
        </p:nvSpPr>
        <p:spPr>
          <a:xfrm>
            <a:off x="6919378" y="405500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8" name="TextBox 47">
            <a:extLst>
              <a:ext uri="{FF2B5EF4-FFF2-40B4-BE49-F238E27FC236}">
                <a16:creationId xmlns:a16="http://schemas.microsoft.com/office/drawing/2014/main" id="{0B944E61-C350-D033-57FC-62C6F09E2D40}"/>
              </a:ext>
            </a:extLst>
          </p:cNvPr>
          <p:cNvSpPr txBox="1"/>
          <p:nvPr/>
        </p:nvSpPr>
        <p:spPr>
          <a:xfrm>
            <a:off x="7084950" y="5078197"/>
            <a:ext cx="11214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118,500</a:t>
            </a:r>
          </a:p>
        </p:txBody>
      </p:sp>
      <p:sp>
        <p:nvSpPr>
          <p:cNvPr id="49" name="TextBox 48">
            <a:extLst>
              <a:ext uri="{FF2B5EF4-FFF2-40B4-BE49-F238E27FC236}">
                <a16:creationId xmlns:a16="http://schemas.microsoft.com/office/drawing/2014/main" id="{3ECFD1BB-4914-2A5F-C5F0-DE1D568B62D9}"/>
              </a:ext>
            </a:extLst>
          </p:cNvPr>
          <p:cNvSpPr txBox="1"/>
          <p:nvPr/>
        </p:nvSpPr>
        <p:spPr>
          <a:xfrm>
            <a:off x="8687226" y="507427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112,580</a:t>
            </a:r>
          </a:p>
        </p:txBody>
      </p:sp>
      <p:sp>
        <p:nvSpPr>
          <p:cNvPr id="50" name="TextBox 49">
            <a:extLst>
              <a:ext uri="{FF2B5EF4-FFF2-40B4-BE49-F238E27FC236}">
                <a16:creationId xmlns:a16="http://schemas.microsoft.com/office/drawing/2014/main" id="{348020B3-3822-999E-A427-7D7845C531EE}"/>
              </a:ext>
            </a:extLst>
          </p:cNvPr>
          <p:cNvSpPr txBox="1"/>
          <p:nvPr/>
        </p:nvSpPr>
        <p:spPr>
          <a:xfrm>
            <a:off x="10354755" y="5074277"/>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5,920</a:t>
            </a:r>
          </a:p>
        </p:txBody>
      </p:sp>
      <p:sp>
        <p:nvSpPr>
          <p:cNvPr id="51" name="TextBox 50">
            <a:extLst>
              <a:ext uri="{FF2B5EF4-FFF2-40B4-BE49-F238E27FC236}">
                <a16:creationId xmlns:a16="http://schemas.microsoft.com/office/drawing/2014/main" id="{41CC56AD-7BC9-7977-15E4-CD941B27C403}"/>
              </a:ext>
            </a:extLst>
          </p:cNvPr>
          <p:cNvSpPr txBox="1"/>
          <p:nvPr/>
        </p:nvSpPr>
        <p:spPr>
          <a:xfrm>
            <a:off x="2485039" y="4656106"/>
            <a:ext cx="410197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reduce 5% of power consumption of hydraulic pump motor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417kW (150kW x 2 machine x 95 x 22kW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(417kW X 46% X 18h X 22 days X 12 months X 5% X USD013USD/kWh)</a:t>
            </a:r>
          </a:p>
        </p:txBody>
      </p:sp>
      <p:sp>
        <p:nvSpPr>
          <p:cNvPr id="52" name="TextBox 51">
            <a:extLst>
              <a:ext uri="{FF2B5EF4-FFF2-40B4-BE49-F238E27FC236}">
                <a16:creationId xmlns:a16="http://schemas.microsoft.com/office/drawing/2014/main" id="{CF4DEDF4-CF28-B48C-DFA5-AD7F28C00E44}"/>
              </a:ext>
            </a:extLst>
          </p:cNvPr>
          <p:cNvSpPr txBox="1"/>
          <p:nvPr/>
        </p:nvSpPr>
        <p:spPr>
          <a:xfrm>
            <a:off x="4975206" y="6019704"/>
            <a:ext cx="162270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rPr>
              <a:t>Total Saving</a:t>
            </a:r>
          </a:p>
        </p:txBody>
      </p:sp>
      <p:sp>
        <p:nvSpPr>
          <p:cNvPr id="53" name="TextBox 52">
            <a:extLst>
              <a:ext uri="{FF2B5EF4-FFF2-40B4-BE49-F238E27FC236}">
                <a16:creationId xmlns:a16="http://schemas.microsoft.com/office/drawing/2014/main" id="{66921800-88E2-EABB-4BCE-BEA8A037D4B5}"/>
              </a:ext>
            </a:extLst>
          </p:cNvPr>
          <p:cNvSpPr txBox="1"/>
          <p:nvPr/>
        </p:nvSpPr>
        <p:spPr>
          <a:xfrm>
            <a:off x="6949782" y="6023942"/>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146,580</a:t>
            </a:r>
          </a:p>
        </p:txBody>
      </p:sp>
      <p:sp>
        <p:nvSpPr>
          <p:cNvPr id="54" name="TextBox 53">
            <a:extLst>
              <a:ext uri="{FF2B5EF4-FFF2-40B4-BE49-F238E27FC236}">
                <a16:creationId xmlns:a16="http://schemas.microsoft.com/office/drawing/2014/main" id="{3316E684-9E1E-48A1-A0DA-223A7A745845}"/>
              </a:ext>
            </a:extLst>
          </p:cNvPr>
          <p:cNvSpPr txBox="1"/>
          <p:nvPr/>
        </p:nvSpPr>
        <p:spPr>
          <a:xfrm>
            <a:off x="8657188" y="6019703"/>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115,620</a:t>
            </a:r>
          </a:p>
        </p:txBody>
      </p:sp>
      <p:sp>
        <p:nvSpPr>
          <p:cNvPr id="55" name="TextBox 54">
            <a:extLst>
              <a:ext uri="{FF2B5EF4-FFF2-40B4-BE49-F238E27FC236}">
                <a16:creationId xmlns:a16="http://schemas.microsoft.com/office/drawing/2014/main" id="{CFF998CF-2DFF-30AF-1E33-033ED5B2173B}"/>
              </a:ext>
            </a:extLst>
          </p:cNvPr>
          <p:cNvSpPr txBox="1"/>
          <p:nvPr/>
        </p:nvSpPr>
        <p:spPr>
          <a:xfrm>
            <a:off x="10480943" y="6014155"/>
            <a:ext cx="8690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30,960</a:t>
            </a:r>
          </a:p>
        </p:txBody>
      </p:sp>
    </p:spTree>
    <p:extLst>
      <p:ext uri="{BB962C8B-B14F-4D97-AF65-F5344CB8AC3E}">
        <p14:creationId xmlns:p14="http://schemas.microsoft.com/office/powerpoint/2010/main" val="2383188602"/>
      </p:ext>
    </p:extLst>
  </p:cSld>
  <p:clrMapOvr>
    <a:masterClrMapping/>
  </p:clrMapOvr>
  <mc:AlternateContent xmlns:mc="http://schemas.openxmlformats.org/markup-compatibility/2006" xmlns:p14="http://schemas.microsoft.com/office/powerpoint/2010/main">
    <mc:Choice Requires="p14">
      <p:transition spd="slow" p14:dur="2000" advTm="161946"/>
    </mc:Choice>
    <mc:Fallback xmlns="">
      <p:transition spd="slow" advTm="1619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39"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2" name="Title 1">
            <a:extLst>
              <a:ext uri="{FF2B5EF4-FFF2-40B4-BE49-F238E27FC236}">
                <a16:creationId xmlns:a16="http://schemas.microsoft.com/office/drawing/2014/main" id="{B5855B24-69D6-1FAC-830C-323395236C50}"/>
              </a:ext>
            </a:extLst>
          </p:cNvPr>
          <p:cNvSpPr txBox="1">
            <a:spLocks/>
          </p:cNvSpPr>
          <p:nvPr/>
        </p:nvSpPr>
        <p:spPr>
          <a:xfrm>
            <a:off x="523593" y="370975"/>
            <a:ext cx="11144812" cy="30469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Light" panose="020F0302020204030204"/>
                <a:ea typeface="+mj-ea"/>
                <a:cs typeface="+mj-cs"/>
              </a:rPr>
              <a:t>How we operate and works</a:t>
            </a:r>
            <a:endParaRPr kumimoji="0" lang="en-US" sz="6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4" name="Google Shape;169;p27">
            <a:extLst>
              <a:ext uri="{FF2B5EF4-FFF2-40B4-BE49-F238E27FC236}">
                <a16:creationId xmlns:a16="http://schemas.microsoft.com/office/drawing/2014/main" id="{5FEAEF92-29EE-8763-5532-1C519C05641F}"/>
              </a:ext>
            </a:extLst>
          </p:cNvPr>
          <p:cNvCxnSpPr>
            <a:cxnSpLocks/>
          </p:cNvCxnSpPr>
          <p:nvPr/>
        </p:nvCxnSpPr>
        <p:spPr>
          <a:xfrm flipH="1">
            <a:off x="2143379" y="932682"/>
            <a:ext cx="9525028" cy="0"/>
          </a:xfrm>
          <a:prstGeom prst="straightConnector1">
            <a:avLst/>
          </a:prstGeom>
          <a:noFill/>
          <a:ln w="76200" cap="flat" cmpd="sng">
            <a:solidFill>
              <a:srgbClr val="595959"/>
            </a:solidFill>
            <a:prstDash val="solid"/>
            <a:round/>
            <a:headEnd type="triangle" w="med" len="med"/>
            <a:tailEnd type="none" w="med" len="med"/>
          </a:ln>
        </p:spPr>
      </p:cxnSp>
      <p:sp>
        <p:nvSpPr>
          <p:cNvPr id="7" name="Google Shape;179;p27">
            <a:extLst>
              <a:ext uri="{FF2B5EF4-FFF2-40B4-BE49-F238E27FC236}">
                <a16:creationId xmlns:a16="http://schemas.microsoft.com/office/drawing/2014/main" id="{7E078BDE-BF5E-5241-CB05-18DC36453FED}"/>
              </a:ext>
            </a:extLst>
          </p:cNvPr>
          <p:cNvSpPr/>
          <p:nvPr/>
        </p:nvSpPr>
        <p:spPr>
          <a:xfrm>
            <a:off x="523593" y="1586569"/>
            <a:ext cx="1414985" cy="1375009"/>
          </a:xfrm>
          <a:prstGeom prst="rect">
            <a:avLst/>
          </a:prstGeom>
          <a:solidFill>
            <a:srgbClr val="DAE3F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Google Shape;180;p27">
            <a:extLst>
              <a:ext uri="{FF2B5EF4-FFF2-40B4-BE49-F238E27FC236}">
                <a16:creationId xmlns:a16="http://schemas.microsoft.com/office/drawing/2014/main" id="{DA48BF10-330E-DC72-7812-9883708E16BA}"/>
              </a:ext>
            </a:extLst>
          </p:cNvPr>
          <p:cNvSpPr/>
          <p:nvPr/>
        </p:nvSpPr>
        <p:spPr>
          <a:xfrm>
            <a:off x="531144" y="3214299"/>
            <a:ext cx="1414985" cy="1392142"/>
          </a:xfrm>
          <a:prstGeom prst="rect">
            <a:avLst/>
          </a:prstGeom>
          <a:solidFill>
            <a:srgbClr val="DAE3F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Machinery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Pte Ltd,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Singapore</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Google Shape;181;p27">
            <a:extLst>
              <a:ext uri="{FF2B5EF4-FFF2-40B4-BE49-F238E27FC236}">
                <a16:creationId xmlns:a16="http://schemas.microsoft.com/office/drawing/2014/main" id="{076EA382-D274-0E48-B46F-431C0F0659BC}"/>
              </a:ext>
            </a:extLst>
          </p:cNvPr>
          <p:cNvSpPr/>
          <p:nvPr/>
        </p:nvSpPr>
        <p:spPr>
          <a:xfrm>
            <a:off x="531143" y="4811979"/>
            <a:ext cx="1414985" cy="1414615"/>
          </a:xfrm>
          <a:prstGeom prst="rect">
            <a:avLst/>
          </a:prstGeom>
          <a:solidFill>
            <a:srgbClr val="DAE3F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Kleentek Corp I</a:t>
            </a:r>
            <a:r>
              <a:rPr kumimoji="0" lang="en-SG"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Japan</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 name="Google Shape;182;p27">
            <a:extLst>
              <a:ext uri="{FF2B5EF4-FFF2-40B4-BE49-F238E27FC236}">
                <a16:creationId xmlns:a16="http://schemas.microsoft.com/office/drawing/2014/main" id="{A18C90CA-28FD-70D8-2324-0AFAF00EAF8E}"/>
              </a:ext>
            </a:extLst>
          </p:cNvPr>
          <p:cNvCxnSpPr>
            <a:cxnSpLocks/>
          </p:cNvCxnSpPr>
          <p:nvPr/>
        </p:nvCxnSpPr>
        <p:spPr>
          <a:xfrm>
            <a:off x="523592" y="4723215"/>
            <a:ext cx="11137263" cy="0"/>
          </a:xfrm>
          <a:prstGeom prst="straightConnector1">
            <a:avLst/>
          </a:prstGeom>
          <a:noFill/>
          <a:ln w="9525" cap="flat" cmpd="sng">
            <a:solidFill>
              <a:schemeClr val="bg1"/>
            </a:solidFill>
            <a:prstDash val="lgDash"/>
            <a:round/>
            <a:headEnd type="none" w="med" len="med"/>
            <a:tailEnd type="none" w="med" len="med"/>
          </a:ln>
        </p:spPr>
      </p:cxnSp>
      <p:cxnSp>
        <p:nvCxnSpPr>
          <p:cNvPr id="11" name="Google Shape;183;p27">
            <a:extLst>
              <a:ext uri="{FF2B5EF4-FFF2-40B4-BE49-F238E27FC236}">
                <a16:creationId xmlns:a16="http://schemas.microsoft.com/office/drawing/2014/main" id="{07BABD04-90C3-E9AB-AAA4-BB419F49C5B2}"/>
              </a:ext>
            </a:extLst>
          </p:cNvPr>
          <p:cNvCxnSpPr>
            <a:cxnSpLocks/>
          </p:cNvCxnSpPr>
          <p:nvPr/>
        </p:nvCxnSpPr>
        <p:spPr>
          <a:xfrm>
            <a:off x="523593" y="3112055"/>
            <a:ext cx="11137263" cy="0"/>
          </a:xfrm>
          <a:prstGeom prst="straightConnector1">
            <a:avLst/>
          </a:prstGeom>
          <a:noFill/>
          <a:ln w="9525" cap="flat" cmpd="sng">
            <a:solidFill>
              <a:schemeClr val="bg1"/>
            </a:solidFill>
            <a:prstDash val="lgDash"/>
            <a:round/>
            <a:headEnd type="none" w="med" len="med"/>
            <a:tailEnd type="none" w="med" len="med"/>
          </a:ln>
        </p:spPr>
      </p:cxnSp>
      <p:grpSp>
        <p:nvGrpSpPr>
          <p:cNvPr id="12" name="Group 11">
            <a:extLst>
              <a:ext uri="{FF2B5EF4-FFF2-40B4-BE49-F238E27FC236}">
                <a16:creationId xmlns:a16="http://schemas.microsoft.com/office/drawing/2014/main" id="{C9713135-6029-D827-E4F0-28BBE000DEEC}"/>
              </a:ext>
            </a:extLst>
          </p:cNvPr>
          <p:cNvGrpSpPr/>
          <p:nvPr/>
        </p:nvGrpSpPr>
        <p:grpSpPr>
          <a:xfrm>
            <a:off x="2082725" y="675674"/>
            <a:ext cx="2068722" cy="5104604"/>
            <a:chOff x="2082724" y="1101881"/>
            <a:chExt cx="2068722" cy="5104604"/>
          </a:xfrm>
        </p:grpSpPr>
        <p:sp>
          <p:nvSpPr>
            <p:cNvPr id="13" name="Google Shape;170;p27">
              <a:extLst>
                <a:ext uri="{FF2B5EF4-FFF2-40B4-BE49-F238E27FC236}">
                  <a16:creationId xmlns:a16="http://schemas.microsoft.com/office/drawing/2014/main" id="{EEEC7DB3-62BC-D69E-8257-6B6A25993422}"/>
                </a:ext>
              </a:extLst>
            </p:cNvPr>
            <p:cNvSpPr/>
            <p:nvPr/>
          </p:nvSpPr>
          <p:spPr>
            <a:xfrm>
              <a:off x="2850296" y="1101881"/>
              <a:ext cx="510561" cy="510561"/>
            </a:xfrm>
            <a:prstGeom prst="ellipse">
              <a:avLst/>
            </a:prstGeom>
            <a:solidFill>
              <a:schemeClr val="accent1">
                <a:lumMod val="50000"/>
              </a:schemeClr>
            </a:solidFill>
            <a:ln w="762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1" i="0" u="none" strike="noStrike" kern="1200" cap="none" spc="0" normalizeH="0" baseline="0" noProof="0">
                <a:ln>
                  <a:noFill/>
                </a:ln>
                <a:solidFill>
                  <a:prstClr val="white"/>
                </a:solidFill>
                <a:effectLst/>
                <a:uLnTx/>
                <a:uFillTx/>
                <a:latin typeface="Roboto"/>
                <a:ea typeface="Roboto"/>
                <a:cs typeface="Roboto"/>
                <a:sym typeface="Roboto"/>
              </a:endParaRPr>
            </a:p>
          </p:txBody>
        </p:sp>
        <p:sp>
          <p:nvSpPr>
            <p:cNvPr id="14" name="Google Shape;173;p27">
              <a:extLst>
                <a:ext uri="{FF2B5EF4-FFF2-40B4-BE49-F238E27FC236}">
                  <a16:creationId xmlns:a16="http://schemas.microsoft.com/office/drawing/2014/main" id="{F99E6A97-F281-B06E-17AF-9485C0A9B235}"/>
                </a:ext>
              </a:extLst>
            </p:cNvPr>
            <p:cNvSpPr txBox="1"/>
            <p:nvPr/>
          </p:nvSpPr>
          <p:spPr>
            <a:xfrm>
              <a:off x="2143378" y="1679239"/>
              <a:ext cx="1924394" cy="266698"/>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1400" b="1"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rPr>
                <a:t>Step 1</a:t>
              </a:r>
              <a:endParaRPr kumimoji="0" sz="1400" b="0"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endParaRPr>
            </a:p>
          </p:txBody>
        </p:sp>
        <p:sp>
          <p:nvSpPr>
            <p:cNvPr id="15" name="Google Shape;178;p27">
              <a:extLst>
                <a:ext uri="{FF2B5EF4-FFF2-40B4-BE49-F238E27FC236}">
                  <a16:creationId xmlns:a16="http://schemas.microsoft.com/office/drawing/2014/main" id="{D1868685-9B2E-6C5E-C2D0-4D1647A842BE}"/>
                </a:ext>
              </a:extLst>
            </p:cNvPr>
            <p:cNvSpPr txBox="1">
              <a:spLocks/>
            </p:cNvSpPr>
            <p:nvPr/>
          </p:nvSpPr>
          <p:spPr>
            <a:xfrm>
              <a:off x="2143366" y="2009993"/>
              <a:ext cx="1970460" cy="1046440"/>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initial contact</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expression of interest</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initial discussion</a:t>
              </a:r>
            </a:p>
            <a:p>
              <a:pPr marL="28149" marR="0" lvl="0" indent="0" algn="l" defTabSz="914400" rtl="0" eaLnBrk="1" fontAlgn="auto" latinLnBrk="0" hangingPunct="1">
                <a:lnSpc>
                  <a:spcPct val="100000"/>
                </a:lnSpc>
                <a:spcBef>
                  <a:spcPts val="0"/>
                </a:spcBef>
                <a:spcAft>
                  <a:spcPts val="600"/>
                </a:spcAft>
                <a:buClr>
                  <a:srgbClr val="16315A"/>
                </a:buClr>
                <a:buSzPts val="1000"/>
                <a:buFont typeface="Arial" panose="020B0604020202020204" pitchFamily="34" charset="0"/>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Google Shape;184;p27">
              <a:extLst>
                <a:ext uri="{FF2B5EF4-FFF2-40B4-BE49-F238E27FC236}">
                  <a16:creationId xmlns:a16="http://schemas.microsoft.com/office/drawing/2014/main" id="{0B85BEC8-731E-C644-8612-E4A21DB390B8}"/>
                </a:ext>
              </a:extLst>
            </p:cNvPr>
            <p:cNvSpPr txBox="1">
              <a:spLocks/>
            </p:cNvSpPr>
            <p:nvPr/>
          </p:nvSpPr>
          <p:spPr>
            <a:xfrm>
              <a:off x="2082724" y="3660253"/>
              <a:ext cx="2045701" cy="1600438"/>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of technical background, application</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collection of oil samples, (used/new)</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membrane patch testing, internal</a:t>
              </a:r>
            </a:p>
            <a:p>
              <a:pPr marL="28149" marR="0" lvl="0" indent="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Google Shape;191;p27">
              <a:extLst>
                <a:ext uri="{FF2B5EF4-FFF2-40B4-BE49-F238E27FC236}">
                  <a16:creationId xmlns:a16="http://schemas.microsoft.com/office/drawing/2014/main" id="{ACEE5386-8360-44EE-7862-A68A52E60830}"/>
                </a:ext>
              </a:extLst>
            </p:cNvPr>
            <p:cNvSpPr txBox="1">
              <a:spLocks/>
            </p:cNvSpPr>
            <p:nvPr/>
          </p:nvSpPr>
          <p:spPr>
            <a:xfrm>
              <a:off x="2105745" y="5236989"/>
              <a:ext cx="2045701" cy="969496"/>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maker informed of the client, enquiry</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processing of oil samples</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oil analysis report</a:t>
              </a:r>
            </a:p>
          </p:txBody>
        </p:sp>
      </p:grpSp>
      <p:grpSp>
        <p:nvGrpSpPr>
          <p:cNvPr id="18" name="Group 17">
            <a:extLst>
              <a:ext uri="{FF2B5EF4-FFF2-40B4-BE49-F238E27FC236}">
                <a16:creationId xmlns:a16="http://schemas.microsoft.com/office/drawing/2014/main" id="{8A68A330-107C-7714-7E41-946D548B84AB}"/>
              </a:ext>
            </a:extLst>
          </p:cNvPr>
          <p:cNvGrpSpPr/>
          <p:nvPr/>
        </p:nvGrpSpPr>
        <p:grpSpPr>
          <a:xfrm>
            <a:off x="4467795" y="675674"/>
            <a:ext cx="2065287" cy="5413814"/>
            <a:chOff x="4386923" y="1101881"/>
            <a:chExt cx="2065287" cy="5413814"/>
          </a:xfrm>
        </p:grpSpPr>
        <p:sp>
          <p:nvSpPr>
            <p:cNvPr id="19" name="Google Shape;171;p27">
              <a:extLst>
                <a:ext uri="{FF2B5EF4-FFF2-40B4-BE49-F238E27FC236}">
                  <a16:creationId xmlns:a16="http://schemas.microsoft.com/office/drawing/2014/main" id="{A6F4B839-6E29-239F-DFBD-0681165B8E5C}"/>
                </a:ext>
              </a:extLst>
            </p:cNvPr>
            <p:cNvSpPr/>
            <p:nvPr/>
          </p:nvSpPr>
          <p:spPr>
            <a:xfrm>
              <a:off x="5093845" y="1101881"/>
              <a:ext cx="510561" cy="510561"/>
            </a:xfrm>
            <a:prstGeom prst="ellipse">
              <a:avLst/>
            </a:prstGeom>
            <a:solidFill>
              <a:schemeClr val="accent1">
                <a:lumMod val="50000"/>
              </a:schemeClr>
            </a:solidFill>
            <a:ln w="762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1" i="0" u="none" strike="noStrike" kern="1200" cap="none" spc="0" normalizeH="0" baseline="0" noProof="0" dirty="0">
                <a:ln>
                  <a:noFill/>
                </a:ln>
                <a:solidFill>
                  <a:prstClr val="white"/>
                </a:solidFill>
                <a:effectLst/>
                <a:uLnTx/>
                <a:uFillTx/>
                <a:latin typeface="Roboto"/>
                <a:ea typeface="Roboto"/>
                <a:cs typeface="Roboto"/>
                <a:sym typeface="Roboto"/>
              </a:endParaRPr>
            </a:p>
          </p:txBody>
        </p:sp>
        <p:sp>
          <p:nvSpPr>
            <p:cNvPr id="20" name="Google Shape;174;p27">
              <a:extLst>
                <a:ext uri="{FF2B5EF4-FFF2-40B4-BE49-F238E27FC236}">
                  <a16:creationId xmlns:a16="http://schemas.microsoft.com/office/drawing/2014/main" id="{D66C924F-5E95-08DF-7FF2-57C8E39B2BE6}"/>
                </a:ext>
              </a:extLst>
            </p:cNvPr>
            <p:cNvSpPr txBox="1"/>
            <p:nvPr/>
          </p:nvSpPr>
          <p:spPr>
            <a:xfrm>
              <a:off x="4386929" y="1679239"/>
              <a:ext cx="1924394" cy="266698"/>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rPr>
                <a:t>Step 2</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endParaRPr>
            </a:p>
          </p:txBody>
        </p:sp>
        <p:sp>
          <p:nvSpPr>
            <p:cNvPr id="21" name="Google Shape;185;p27">
              <a:extLst>
                <a:ext uri="{FF2B5EF4-FFF2-40B4-BE49-F238E27FC236}">
                  <a16:creationId xmlns:a16="http://schemas.microsoft.com/office/drawing/2014/main" id="{594C305C-56DA-4F5A-177B-0F1C7C3C5D04}"/>
                </a:ext>
              </a:extLst>
            </p:cNvPr>
            <p:cNvSpPr txBox="1">
              <a:spLocks/>
            </p:cNvSpPr>
            <p:nvPr/>
          </p:nvSpPr>
          <p:spPr>
            <a:xfrm>
              <a:off x="4406509" y="3671077"/>
              <a:ext cx="2006545" cy="1523494"/>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negotiation of pricing and payment term</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drafting of technical solution based on client’s environment</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placement of order with the maker</a:t>
              </a:r>
            </a:p>
          </p:txBody>
        </p:sp>
        <p:sp>
          <p:nvSpPr>
            <p:cNvPr id="22" name="Google Shape;187;p27">
              <a:extLst>
                <a:ext uri="{FF2B5EF4-FFF2-40B4-BE49-F238E27FC236}">
                  <a16:creationId xmlns:a16="http://schemas.microsoft.com/office/drawing/2014/main" id="{253695F0-102B-1E82-1148-9584E6C6734E}"/>
                </a:ext>
              </a:extLst>
            </p:cNvPr>
            <p:cNvSpPr txBox="1">
              <a:spLocks/>
            </p:cNvSpPr>
            <p:nvPr/>
          </p:nvSpPr>
          <p:spPr>
            <a:xfrm>
              <a:off x="4386923" y="1989470"/>
              <a:ext cx="1970460" cy="1446550"/>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benchmarking of oil performance (using Kleentek Oil Analysis report)</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benchmarking of oil performance using independent laboratory</a:t>
              </a:r>
            </a:p>
          </p:txBody>
        </p:sp>
        <p:sp>
          <p:nvSpPr>
            <p:cNvPr id="23" name="Google Shape;192;p27">
              <a:extLst>
                <a:ext uri="{FF2B5EF4-FFF2-40B4-BE49-F238E27FC236}">
                  <a16:creationId xmlns:a16="http://schemas.microsoft.com/office/drawing/2014/main" id="{C97E2B33-B70B-0D56-BE66-90F047E86D1B}"/>
                </a:ext>
              </a:extLst>
            </p:cNvPr>
            <p:cNvSpPr txBox="1">
              <a:spLocks/>
            </p:cNvSpPr>
            <p:nvPr/>
          </p:nvSpPr>
          <p:spPr>
            <a:xfrm>
              <a:off x="4406509" y="5253811"/>
              <a:ext cx="2045701" cy="1261884"/>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maker produce the Kleentek machine with accordance to technical requirement </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tentative lead time: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approxi</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 months</a:t>
              </a:r>
            </a:p>
          </p:txBody>
        </p:sp>
      </p:grpSp>
      <p:grpSp>
        <p:nvGrpSpPr>
          <p:cNvPr id="24" name="Group 23">
            <a:extLst>
              <a:ext uri="{FF2B5EF4-FFF2-40B4-BE49-F238E27FC236}">
                <a16:creationId xmlns:a16="http://schemas.microsoft.com/office/drawing/2014/main" id="{119FAC67-8D4E-1E0A-28A5-ED30ACA9D749}"/>
              </a:ext>
            </a:extLst>
          </p:cNvPr>
          <p:cNvGrpSpPr/>
          <p:nvPr/>
        </p:nvGrpSpPr>
        <p:grpSpPr>
          <a:xfrm>
            <a:off x="6792223" y="675674"/>
            <a:ext cx="2083326" cy="5528416"/>
            <a:chOff x="6751787" y="1101881"/>
            <a:chExt cx="2083326" cy="5528416"/>
          </a:xfrm>
        </p:grpSpPr>
        <p:sp>
          <p:nvSpPr>
            <p:cNvPr id="25" name="Google Shape;172;p27">
              <a:extLst>
                <a:ext uri="{FF2B5EF4-FFF2-40B4-BE49-F238E27FC236}">
                  <a16:creationId xmlns:a16="http://schemas.microsoft.com/office/drawing/2014/main" id="{5A2C852C-9AB4-FE78-E84A-BF1028837888}"/>
                </a:ext>
              </a:extLst>
            </p:cNvPr>
            <p:cNvSpPr/>
            <p:nvPr/>
          </p:nvSpPr>
          <p:spPr>
            <a:xfrm>
              <a:off x="7458719" y="1101881"/>
              <a:ext cx="510561" cy="510561"/>
            </a:xfrm>
            <a:prstGeom prst="ellipse">
              <a:avLst/>
            </a:prstGeom>
            <a:solidFill>
              <a:schemeClr val="accent1">
                <a:lumMod val="50000"/>
              </a:schemeClr>
            </a:solidFill>
            <a:ln w="762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1" i="0" u="none" strike="noStrike" kern="1200" cap="none" spc="0" normalizeH="0" baseline="0" noProof="0">
                <a:ln>
                  <a:noFill/>
                </a:ln>
                <a:solidFill>
                  <a:prstClr val="white"/>
                </a:solidFill>
                <a:effectLst/>
                <a:uLnTx/>
                <a:uFillTx/>
                <a:latin typeface="Roboto"/>
                <a:ea typeface="Roboto"/>
                <a:cs typeface="Roboto"/>
                <a:sym typeface="Roboto"/>
              </a:endParaRPr>
            </a:p>
          </p:txBody>
        </p:sp>
        <p:sp>
          <p:nvSpPr>
            <p:cNvPr id="26" name="Google Shape;175;p27">
              <a:extLst>
                <a:ext uri="{FF2B5EF4-FFF2-40B4-BE49-F238E27FC236}">
                  <a16:creationId xmlns:a16="http://schemas.microsoft.com/office/drawing/2014/main" id="{9533BD4A-21F8-206C-1ED3-B2F2895A5242}"/>
                </a:ext>
              </a:extLst>
            </p:cNvPr>
            <p:cNvSpPr txBox="1"/>
            <p:nvPr/>
          </p:nvSpPr>
          <p:spPr>
            <a:xfrm>
              <a:off x="6751790" y="1679239"/>
              <a:ext cx="1924394" cy="266698"/>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rPr>
                <a:t>Step 3</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endParaRPr>
            </a:p>
          </p:txBody>
        </p:sp>
        <p:sp>
          <p:nvSpPr>
            <p:cNvPr id="27" name="Google Shape;186;p27">
              <a:extLst>
                <a:ext uri="{FF2B5EF4-FFF2-40B4-BE49-F238E27FC236}">
                  <a16:creationId xmlns:a16="http://schemas.microsoft.com/office/drawing/2014/main" id="{D29A5A4B-83B3-0E54-94E5-B9983B71EA14}"/>
                </a:ext>
              </a:extLst>
            </p:cNvPr>
            <p:cNvSpPr txBox="1">
              <a:spLocks/>
            </p:cNvSpPr>
            <p:nvPr/>
          </p:nvSpPr>
          <p:spPr>
            <a:xfrm>
              <a:off x="6789412" y="3672144"/>
              <a:ext cx="1924394" cy="1154162"/>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commissioning, installation of system</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boardroom presentation, on-site training</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Google Shape;188;p27">
              <a:extLst>
                <a:ext uri="{FF2B5EF4-FFF2-40B4-BE49-F238E27FC236}">
                  <a16:creationId xmlns:a16="http://schemas.microsoft.com/office/drawing/2014/main" id="{5B1637DF-1C75-4AB0-ECBB-46F17EF785D8}"/>
                </a:ext>
              </a:extLst>
            </p:cNvPr>
            <p:cNvSpPr txBox="1">
              <a:spLocks/>
            </p:cNvSpPr>
            <p:nvPr/>
          </p:nvSpPr>
          <p:spPr>
            <a:xfrm>
              <a:off x="6751787" y="2013721"/>
              <a:ext cx="1970460" cy="1184940"/>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taking delivery of Kleentek’s Oil Cleaner</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preparation of materials and resources</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24999" marR="0" lvl="0" indent="-196850" algn="l" defTabSz="914400" rtl="0" eaLnBrk="1" fontAlgn="auto" latinLnBrk="0" hangingPunct="1">
                <a:lnSpc>
                  <a:spcPct val="100000"/>
                </a:lnSpc>
                <a:spcBef>
                  <a:spcPts val="0"/>
                </a:spcBef>
                <a:spcAft>
                  <a:spcPts val="600"/>
                </a:spcAft>
                <a:buClr>
                  <a:srgbClr val="16315A"/>
                </a:buClr>
                <a:buSzPts val="1000"/>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Google Shape;193;p27">
              <a:extLst>
                <a:ext uri="{FF2B5EF4-FFF2-40B4-BE49-F238E27FC236}">
                  <a16:creationId xmlns:a16="http://schemas.microsoft.com/office/drawing/2014/main" id="{17EFAE31-F51C-3BA3-27D9-C11EE520B8B0}"/>
                </a:ext>
              </a:extLst>
            </p:cNvPr>
            <p:cNvSpPr txBox="1">
              <a:spLocks/>
            </p:cNvSpPr>
            <p:nvPr/>
          </p:nvSpPr>
          <p:spPr>
            <a:xfrm>
              <a:off x="6789412" y="5260691"/>
              <a:ext cx="2045701" cy="1369606"/>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oil samples are sent back to Kleentek Corp Inc., Japan for oil analysis</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provide recommendation based on the oil analysis</a:t>
              </a:r>
            </a:p>
            <a:p>
              <a:pPr marL="28149" marR="0" lvl="0" indent="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09F361A5-BC8D-E453-0F36-EB8C0197B2B4}"/>
              </a:ext>
            </a:extLst>
          </p:cNvPr>
          <p:cNvGrpSpPr/>
          <p:nvPr/>
        </p:nvGrpSpPr>
        <p:grpSpPr>
          <a:xfrm>
            <a:off x="9116651" y="675674"/>
            <a:ext cx="2343830" cy="5490758"/>
            <a:chOff x="9116652" y="1101881"/>
            <a:chExt cx="2343830" cy="5490758"/>
          </a:xfrm>
        </p:grpSpPr>
        <p:sp>
          <p:nvSpPr>
            <p:cNvPr id="31" name="Google Shape;176;p27">
              <a:extLst>
                <a:ext uri="{FF2B5EF4-FFF2-40B4-BE49-F238E27FC236}">
                  <a16:creationId xmlns:a16="http://schemas.microsoft.com/office/drawing/2014/main" id="{EDD46594-6FCE-8016-AB58-78F67FAA4E43}"/>
                </a:ext>
              </a:extLst>
            </p:cNvPr>
            <p:cNvSpPr/>
            <p:nvPr/>
          </p:nvSpPr>
          <p:spPr>
            <a:xfrm>
              <a:off x="9823590" y="1101881"/>
              <a:ext cx="510561" cy="510561"/>
            </a:xfrm>
            <a:prstGeom prst="ellipse">
              <a:avLst/>
            </a:prstGeom>
            <a:solidFill>
              <a:schemeClr val="accent1">
                <a:lumMod val="50000"/>
              </a:schemeClr>
            </a:solidFill>
            <a:ln w="762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1" i="0" u="none" strike="noStrike" kern="1200" cap="none" spc="0" normalizeH="0" baseline="0" noProof="0">
                <a:ln>
                  <a:noFill/>
                </a:ln>
                <a:solidFill>
                  <a:prstClr val="white"/>
                </a:solidFill>
                <a:effectLst/>
                <a:uLnTx/>
                <a:uFillTx/>
                <a:latin typeface="Roboto"/>
                <a:ea typeface="Roboto"/>
                <a:cs typeface="Roboto"/>
                <a:sym typeface="Roboto"/>
              </a:endParaRPr>
            </a:p>
          </p:txBody>
        </p:sp>
        <p:sp>
          <p:nvSpPr>
            <p:cNvPr id="32" name="Google Shape;177;p27">
              <a:extLst>
                <a:ext uri="{FF2B5EF4-FFF2-40B4-BE49-F238E27FC236}">
                  <a16:creationId xmlns:a16="http://schemas.microsoft.com/office/drawing/2014/main" id="{AEFA698D-BC0F-B941-DCBB-D4741EB83823}"/>
                </a:ext>
              </a:extLst>
            </p:cNvPr>
            <p:cNvSpPr txBox="1"/>
            <p:nvPr/>
          </p:nvSpPr>
          <p:spPr>
            <a:xfrm>
              <a:off x="9116652" y="1679239"/>
              <a:ext cx="1924394" cy="266698"/>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rPr>
                <a:t>Step 4</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a:cs typeface="Arial" panose="020B0604020202020204" pitchFamily="34" charset="0"/>
                <a:sym typeface="Roboto"/>
              </a:endParaRPr>
            </a:p>
          </p:txBody>
        </p:sp>
        <p:sp>
          <p:nvSpPr>
            <p:cNvPr id="33" name="Google Shape;189;p27">
              <a:extLst>
                <a:ext uri="{FF2B5EF4-FFF2-40B4-BE49-F238E27FC236}">
                  <a16:creationId xmlns:a16="http://schemas.microsoft.com/office/drawing/2014/main" id="{E38129F9-1762-2ECC-C461-FCD7FDDCB83B}"/>
                </a:ext>
              </a:extLst>
            </p:cNvPr>
            <p:cNvSpPr txBox="1">
              <a:spLocks/>
            </p:cNvSpPr>
            <p:nvPr/>
          </p:nvSpPr>
          <p:spPr>
            <a:xfrm>
              <a:off x="9116652" y="2009994"/>
              <a:ext cx="2343830" cy="1338828"/>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taking delivery of oil cleaner</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implementation of oil management control</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perform oil top-up and replenishment based on Kleentek’s recommendation</a:t>
              </a:r>
            </a:p>
          </p:txBody>
        </p:sp>
        <p:sp>
          <p:nvSpPr>
            <p:cNvPr id="34" name="Google Shape;190;p27">
              <a:extLst>
                <a:ext uri="{FF2B5EF4-FFF2-40B4-BE49-F238E27FC236}">
                  <a16:creationId xmlns:a16="http://schemas.microsoft.com/office/drawing/2014/main" id="{5DD619A6-84F5-6727-6690-42243EA68BF8}"/>
                </a:ext>
              </a:extLst>
            </p:cNvPr>
            <p:cNvSpPr txBox="1">
              <a:spLocks/>
            </p:cNvSpPr>
            <p:nvPr/>
          </p:nvSpPr>
          <p:spPr>
            <a:xfrm>
              <a:off x="9116652" y="3671077"/>
              <a:ext cx="2343830" cy="1154162"/>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performance measurement </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regular interval oil performance measurement</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yearly onsite visit with customer, </a:t>
              </a:r>
            </a:p>
          </p:txBody>
        </p:sp>
        <p:sp>
          <p:nvSpPr>
            <p:cNvPr id="35" name="Google Shape;194;p27">
              <a:extLst>
                <a:ext uri="{FF2B5EF4-FFF2-40B4-BE49-F238E27FC236}">
                  <a16:creationId xmlns:a16="http://schemas.microsoft.com/office/drawing/2014/main" id="{7326C708-4E78-BAFE-2409-0A53E1C6A532}"/>
                </a:ext>
              </a:extLst>
            </p:cNvPr>
            <p:cNvSpPr txBox="1">
              <a:spLocks/>
            </p:cNvSpPr>
            <p:nvPr/>
          </p:nvSpPr>
          <p:spPr>
            <a:xfrm>
              <a:off x="9116652" y="5253811"/>
              <a:ext cx="2343830" cy="1338828"/>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feedback on the performance of client’s environment</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provide recommendation and feedback on client’s environment</a:t>
              </a:r>
            </a:p>
            <a:p>
              <a:pPr marL="224999" marR="0" lvl="0" indent="-196850" algn="l" defTabSz="914400" rtl="0" eaLnBrk="1" fontAlgn="auto" latinLnBrk="0" hangingPunct="1">
                <a:lnSpc>
                  <a:spcPct val="100000"/>
                </a:lnSpc>
                <a:spcBef>
                  <a:spcPts val="0"/>
                </a:spcBef>
                <a:spcAft>
                  <a:spcPts val="600"/>
                </a:spcAft>
                <a:buClr>
                  <a:schemeClr val="bg1"/>
                </a:buClr>
                <a:buSzPts val="1000"/>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824690610"/>
      </p:ext>
    </p:extLst>
  </p:cSld>
  <p:clrMapOvr>
    <a:masterClrMapping/>
  </p:clrMapOvr>
  <mc:AlternateContent xmlns:mc="http://schemas.openxmlformats.org/markup-compatibility/2006" xmlns:p14="http://schemas.microsoft.com/office/powerpoint/2010/main">
    <mc:Choice Requires="p14">
      <p:transition spd="slow" p14:dur="2000" advTm="251443"/>
    </mc:Choice>
    <mc:Fallback xmlns="">
      <p:transition spd="slow" advTm="25144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62B6F69-7EAD-B4DA-7B8A-E1B07FAF9231}"/>
              </a:ext>
            </a:extLst>
          </p:cNvPr>
          <p:cNvSpPr>
            <a:spLocks/>
          </p:cNvSpPr>
          <p:nvPr/>
        </p:nvSpPr>
        <p:spPr>
          <a:xfrm>
            <a:off x="8453996" y="648382"/>
            <a:ext cx="1544506" cy="5938715"/>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5" name="Rectangle 34">
            <a:extLst>
              <a:ext uri="{FF2B5EF4-FFF2-40B4-BE49-F238E27FC236}">
                <a16:creationId xmlns:a16="http://schemas.microsoft.com/office/drawing/2014/main" id="{F79FA04D-FB4E-359D-0787-850CFBDA589F}"/>
              </a:ext>
            </a:extLst>
          </p:cNvPr>
          <p:cNvSpPr>
            <a:spLocks/>
          </p:cNvSpPr>
          <p:nvPr/>
        </p:nvSpPr>
        <p:spPr>
          <a:xfrm>
            <a:off x="643846" y="4732743"/>
            <a:ext cx="1622708" cy="998686"/>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4" name="Rectangle 33">
            <a:extLst>
              <a:ext uri="{FF2B5EF4-FFF2-40B4-BE49-F238E27FC236}">
                <a16:creationId xmlns:a16="http://schemas.microsoft.com/office/drawing/2014/main" id="{6F8567FA-CD51-6C61-4CF2-C06F4B372039}"/>
              </a:ext>
            </a:extLst>
          </p:cNvPr>
          <p:cNvSpPr>
            <a:spLocks/>
          </p:cNvSpPr>
          <p:nvPr/>
        </p:nvSpPr>
        <p:spPr>
          <a:xfrm>
            <a:off x="632925" y="3836370"/>
            <a:ext cx="1622708" cy="762690"/>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2" name="Rectangle 31">
            <a:extLst>
              <a:ext uri="{FF2B5EF4-FFF2-40B4-BE49-F238E27FC236}">
                <a16:creationId xmlns:a16="http://schemas.microsoft.com/office/drawing/2014/main" id="{7F950368-A2BA-DDAC-C2E5-B4D6679D7576}"/>
              </a:ext>
            </a:extLst>
          </p:cNvPr>
          <p:cNvSpPr>
            <a:spLocks/>
          </p:cNvSpPr>
          <p:nvPr/>
        </p:nvSpPr>
        <p:spPr>
          <a:xfrm>
            <a:off x="632925" y="3000658"/>
            <a:ext cx="1622708" cy="698931"/>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8" name="Rectangle 27">
            <a:extLst>
              <a:ext uri="{FF2B5EF4-FFF2-40B4-BE49-F238E27FC236}">
                <a16:creationId xmlns:a16="http://schemas.microsoft.com/office/drawing/2014/main" id="{64C4862C-049E-6729-39D8-B2F5AA7486E9}"/>
              </a:ext>
            </a:extLst>
          </p:cNvPr>
          <p:cNvSpPr>
            <a:spLocks/>
          </p:cNvSpPr>
          <p:nvPr/>
        </p:nvSpPr>
        <p:spPr>
          <a:xfrm>
            <a:off x="632925" y="2049626"/>
            <a:ext cx="1622708" cy="812681"/>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7" name="Rectangle 26">
            <a:extLst>
              <a:ext uri="{FF2B5EF4-FFF2-40B4-BE49-F238E27FC236}">
                <a16:creationId xmlns:a16="http://schemas.microsoft.com/office/drawing/2014/main" id="{C824DA04-63D4-86E7-00E1-31D0ABC1269A}"/>
              </a:ext>
            </a:extLst>
          </p:cNvPr>
          <p:cNvSpPr>
            <a:spLocks/>
          </p:cNvSpPr>
          <p:nvPr/>
        </p:nvSpPr>
        <p:spPr>
          <a:xfrm>
            <a:off x="632925" y="1344679"/>
            <a:ext cx="1622708" cy="603919"/>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4" name="Title 1">
            <a:extLst>
              <a:ext uri="{FF2B5EF4-FFF2-40B4-BE49-F238E27FC236}">
                <a16:creationId xmlns:a16="http://schemas.microsoft.com/office/drawing/2014/main" id="{87CE30A3-B32A-4124-39A7-104B2BA497B9}"/>
              </a:ext>
            </a:extLst>
          </p:cNvPr>
          <p:cNvSpPr txBox="1">
            <a:spLocks/>
          </p:cNvSpPr>
          <p:nvPr/>
        </p:nvSpPr>
        <p:spPr>
          <a:xfrm>
            <a:off x="523593"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Case Study – Tokyo </a:t>
            </a:r>
            <a:r>
              <a:rPr kumimoji="0" lang="en-US" sz="1800" b="0" i="0" u="none" strike="noStrike" kern="1200" cap="none" spc="0" normalizeH="0" baseline="0" noProof="0" dirty="0" err="1">
                <a:ln>
                  <a:noFill/>
                </a:ln>
                <a:solidFill>
                  <a:prstClr val="white"/>
                </a:solidFill>
                <a:effectLst/>
                <a:uLnTx/>
                <a:uFillTx/>
                <a:latin typeface="Calibri Light" panose="020F0302020204030204"/>
                <a:ea typeface="+mj-ea"/>
                <a:cs typeface="+mj-cs"/>
              </a:rPr>
              <a:t>Motomotive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 Co., Ltd, Japan – Cost Benefits Analysis</a:t>
            </a:r>
          </a:p>
        </p:txBody>
      </p:sp>
      <p:sp>
        <p:nvSpPr>
          <p:cNvPr id="8" name="TextBox 7">
            <a:extLst>
              <a:ext uri="{FF2B5EF4-FFF2-40B4-BE49-F238E27FC236}">
                <a16:creationId xmlns:a16="http://schemas.microsoft.com/office/drawing/2014/main" id="{3F4FFA9F-0A80-83FC-4A81-4D1E1DE1AF76}"/>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cxnSp>
        <p:nvCxnSpPr>
          <p:cNvPr id="2" name="AutoShape 249">
            <a:extLst>
              <a:ext uri="{FF2B5EF4-FFF2-40B4-BE49-F238E27FC236}">
                <a16:creationId xmlns:a16="http://schemas.microsoft.com/office/drawing/2014/main" id="{DD1314F0-E54E-E5CC-D678-E070B07A64DE}"/>
              </a:ext>
            </a:extLst>
          </p:cNvPr>
          <p:cNvCxnSpPr>
            <a:cxnSpLocks noChangeShapeType="1"/>
          </p:cNvCxnSpPr>
          <p:nvPr/>
        </p:nvCxnSpPr>
        <p:spPr bwMode="auto">
          <a:xfrm flipV="1">
            <a:off x="632927" y="2884393"/>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AutoShape 249">
            <a:extLst>
              <a:ext uri="{FF2B5EF4-FFF2-40B4-BE49-F238E27FC236}">
                <a16:creationId xmlns:a16="http://schemas.microsoft.com/office/drawing/2014/main" id="{CD033EDE-FDCD-BFF4-CF5D-26830629F648}"/>
              </a:ext>
            </a:extLst>
          </p:cNvPr>
          <p:cNvCxnSpPr>
            <a:cxnSpLocks noChangeShapeType="1"/>
          </p:cNvCxnSpPr>
          <p:nvPr/>
        </p:nvCxnSpPr>
        <p:spPr bwMode="auto">
          <a:xfrm flipV="1">
            <a:off x="638033" y="3722177"/>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AutoShape 249">
            <a:extLst>
              <a:ext uri="{FF2B5EF4-FFF2-40B4-BE49-F238E27FC236}">
                <a16:creationId xmlns:a16="http://schemas.microsoft.com/office/drawing/2014/main" id="{C0F668B4-E4F4-A852-923D-ED0CEA64E354}"/>
              </a:ext>
            </a:extLst>
          </p:cNvPr>
          <p:cNvCxnSpPr>
            <a:cxnSpLocks noChangeShapeType="1"/>
          </p:cNvCxnSpPr>
          <p:nvPr/>
        </p:nvCxnSpPr>
        <p:spPr bwMode="auto">
          <a:xfrm flipV="1">
            <a:off x="627821" y="4617149"/>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249">
            <a:extLst>
              <a:ext uri="{FF2B5EF4-FFF2-40B4-BE49-F238E27FC236}">
                <a16:creationId xmlns:a16="http://schemas.microsoft.com/office/drawing/2014/main" id="{103896D5-2D7F-EDF6-373A-ACA62FCC73E2}"/>
              </a:ext>
            </a:extLst>
          </p:cNvPr>
          <p:cNvCxnSpPr>
            <a:cxnSpLocks noChangeShapeType="1"/>
          </p:cNvCxnSpPr>
          <p:nvPr/>
        </p:nvCxnSpPr>
        <p:spPr bwMode="auto">
          <a:xfrm flipV="1">
            <a:off x="632927" y="5740324"/>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249">
            <a:extLst>
              <a:ext uri="{FF2B5EF4-FFF2-40B4-BE49-F238E27FC236}">
                <a16:creationId xmlns:a16="http://schemas.microsoft.com/office/drawing/2014/main" id="{710EF817-A24B-8897-C3D7-E735F3399F02}"/>
              </a:ext>
            </a:extLst>
          </p:cNvPr>
          <p:cNvCxnSpPr>
            <a:cxnSpLocks noChangeShapeType="1"/>
          </p:cNvCxnSpPr>
          <p:nvPr/>
        </p:nvCxnSpPr>
        <p:spPr bwMode="auto">
          <a:xfrm flipV="1">
            <a:off x="632927" y="1932416"/>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utoShape 250">
            <a:extLst>
              <a:ext uri="{FF2B5EF4-FFF2-40B4-BE49-F238E27FC236}">
                <a16:creationId xmlns:a16="http://schemas.microsoft.com/office/drawing/2014/main" id="{F3152BC0-4A30-E572-44E6-300FCE393A12}"/>
              </a:ext>
            </a:extLst>
          </p:cNvPr>
          <p:cNvSpPr>
            <a:spLocks noChangeArrowheads="1"/>
          </p:cNvSpPr>
          <p:nvPr/>
        </p:nvSpPr>
        <p:spPr bwMode="auto">
          <a:xfrm>
            <a:off x="632927" y="1073655"/>
            <a:ext cx="1622706" cy="203133"/>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Item</a:t>
            </a:r>
          </a:p>
        </p:txBody>
      </p:sp>
      <p:cxnSp>
        <p:nvCxnSpPr>
          <p:cNvPr id="11" name="Straight Connector 10">
            <a:extLst>
              <a:ext uri="{FF2B5EF4-FFF2-40B4-BE49-F238E27FC236}">
                <a16:creationId xmlns:a16="http://schemas.microsoft.com/office/drawing/2014/main" id="{7898F119-7152-177D-82A7-361C7C83A2B1}"/>
              </a:ext>
            </a:extLst>
          </p:cNvPr>
          <p:cNvCxnSpPr>
            <a:cxnSpLocks/>
          </p:cNvCxnSpPr>
          <p:nvPr/>
        </p:nvCxnSpPr>
        <p:spPr>
          <a:xfrm flipV="1">
            <a:off x="632927" y="1289295"/>
            <a:ext cx="1622708" cy="68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AutoShape 250">
            <a:extLst>
              <a:ext uri="{FF2B5EF4-FFF2-40B4-BE49-F238E27FC236}">
                <a16:creationId xmlns:a16="http://schemas.microsoft.com/office/drawing/2014/main" id="{7B0C0E82-FE1B-6FBA-9B7B-7458F1D6B628}"/>
              </a:ext>
            </a:extLst>
          </p:cNvPr>
          <p:cNvSpPr>
            <a:spLocks noChangeArrowheads="1"/>
          </p:cNvSpPr>
          <p:nvPr/>
        </p:nvSpPr>
        <p:spPr bwMode="auto">
          <a:xfrm>
            <a:off x="2520377" y="1048621"/>
            <a:ext cx="2149756" cy="203133"/>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Description of Content</a:t>
            </a:r>
          </a:p>
        </p:txBody>
      </p:sp>
      <p:cxnSp>
        <p:nvCxnSpPr>
          <p:cNvPr id="14" name="Straight Connector 13">
            <a:extLst>
              <a:ext uri="{FF2B5EF4-FFF2-40B4-BE49-F238E27FC236}">
                <a16:creationId xmlns:a16="http://schemas.microsoft.com/office/drawing/2014/main" id="{6B776C38-3C80-15D3-B5D3-B87E2104CA1C}"/>
              </a:ext>
            </a:extLst>
          </p:cNvPr>
          <p:cNvCxnSpPr>
            <a:cxnSpLocks/>
          </p:cNvCxnSpPr>
          <p:nvPr/>
        </p:nvCxnSpPr>
        <p:spPr>
          <a:xfrm flipV="1">
            <a:off x="2528787" y="1254166"/>
            <a:ext cx="4058223" cy="317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AutoShape 250">
            <a:extLst>
              <a:ext uri="{FF2B5EF4-FFF2-40B4-BE49-F238E27FC236}">
                <a16:creationId xmlns:a16="http://schemas.microsoft.com/office/drawing/2014/main" id="{A2F74CAA-8AD7-42D1-157E-3F9127740393}"/>
              </a:ext>
            </a:extLst>
          </p:cNvPr>
          <p:cNvSpPr>
            <a:spLocks noChangeArrowheads="1"/>
          </p:cNvSpPr>
          <p:nvPr/>
        </p:nvSpPr>
        <p:spPr bwMode="auto">
          <a:xfrm>
            <a:off x="6640246" y="675596"/>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w/o Kleentek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(USD)</a:t>
            </a:r>
          </a:p>
        </p:txBody>
      </p:sp>
      <p:cxnSp>
        <p:nvCxnSpPr>
          <p:cNvPr id="20" name="Straight Connector 19">
            <a:extLst>
              <a:ext uri="{FF2B5EF4-FFF2-40B4-BE49-F238E27FC236}">
                <a16:creationId xmlns:a16="http://schemas.microsoft.com/office/drawing/2014/main" id="{F359EAE5-E68F-CB3A-9349-D1B5B48C57AF}"/>
              </a:ext>
            </a:extLst>
          </p:cNvPr>
          <p:cNvCxnSpPr>
            <a:cxnSpLocks/>
          </p:cNvCxnSpPr>
          <p:nvPr/>
        </p:nvCxnSpPr>
        <p:spPr>
          <a:xfrm>
            <a:off x="6780857" y="1248138"/>
            <a:ext cx="15058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AutoShape 250">
            <a:extLst>
              <a:ext uri="{FF2B5EF4-FFF2-40B4-BE49-F238E27FC236}">
                <a16:creationId xmlns:a16="http://schemas.microsoft.com/office/drawing/2014/main" id="{4D9A7257-8525-3F8D-9476-A2894C9AC992}"/>
              </a:ext>
            </a:extLst>
          </p:cNvPr>
          <p:cNvSpPr>
            <a:spLocks noChangeArrowheads="1"/>
          </p:cNvSpPr>
          <p:nvPr/>
        </p:nvSpPr>
        <p:spPr bwMode="auto">
          <a:xfrm>
            <a:off x="8369107" y="684367"/>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with Kleentek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(USD)</a:t>
            </a:r>
          </a:p>
        </p:txBody>
      </p:sp>
      <p:cxnSp>
        <p:nvCxnSpPr>
          <p:cNvPr id="29" name="Straight Connector 28">
            <a:extLst>
              <a:ext uri="{FF2B5EF4-FFF2-40B4-BE49-F238E27FC236}">
                <a16:creationId xmlns:a16="http://schemas.microsoft.com/office/drawing/2014/main" id="{C0B4DCC5-1ACA-4C56-3F2F-76A8E9D1FE4C}"/>
              </a:ext>
            </a:extLst>
          </p:cNvPr>
          <p:cNvCxnSpPr>
            <a:cxnSpLocks/>
          </p:cNvCxnSpPr>
          <p:nvPr/>
        </p:nvCxnSpPr>
        <p:spPr>
          <a:xfrm>
            <a:off x="8464945" y="1248139"/>
            <a:ext cx="150589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AutoShape 250">
            <a:extLst>
              <a:ext uri="{FF2B5EF4-FFF2-40B4-BE49-F238E27FC236}">
                <a16:creationId xmlns:a16="http://schemas.microsoft.com/office/drawing/2014/main" id="{E7A74A4C-2C8E-C621-E988-7E1FD69FC1A7}"/>
              </a:ext>
            </a:extLst>
          </p:cNvPr>
          <p:cNvSpPr>
            <a:spLocks noChangeArrowheads="1"/>
          </p:cNvSpPr>
          <p:nvPr/>
        </p:nvSpPr>
        <p:spPr bwMode="auto">
          <a:xfrm>
            <a:off x="10056185" y="663572"/>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Cost saving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(Dollars/year)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(USD)</a:t>
            </a:r>
          </a:p>
        </p:txBody>
      </p:sp>
      <p:cxnSp>
        <p:nvCxnSpPr>
          <p:cNvPr id="31" name="Straight Connector 30">
            <a:extLst>
              <a:ext uri="{FF2B5EF4-FFF2-40B4-BE49-F238E27FC236}">
                <a16:creationId xmlns:a16="http://schemas.microsoft.com/office/drawing/2014/main" id="{039D0F55-0C4E-31C8-3391-9D22E6AB1C03}"/>
              </a:ext>
            </a:extLst>
          </p:cNvPr>
          <p:cNvCxnSpPr>
            <a:cxnSpLocks/>
          </p:cNvCxnSpPr>
          <p:nvPr/>
        </p:nvCxnSpPr>
        <p:spPr>
          <a:xfrm>
            <a:off x="10162512" y="1248139"/>
            <a:ext cx="15058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082393-255A-4CEE-4E00-097737A0FE27}"/>
              </a:ext>
            </a:extLst>
          </p:cNvPr>
          <p:cNvSpPr txBox="1"/>
          <p:nvPr/>
        </p:nvSpPr>
        <p:spPr>
          <a:xfrm>
            <a:off x="578258" y="1293922"/>
            <a:ext cx="162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servo valve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replacement</a:t>
            </a:r>
          </a:p>
        </p:txBody>
      </p:sp>
      <p:sp>
        <p:nvSpPr>
          <p:cNvPr id="12" name="TextBox 11">
            <a:extLst>
              <a:ext uri="{FF2B5EF4-FFF2-40B4-BE49-F238E27FC236}">
                <a16:creationId xmlns:a16="http://schemas.microsoft.com/office/drawing/2014/main" id="{C487CC91-0A97-EB4B-D5BA-E36FEB8347C4}"/>
              </a:ext>
            </a:extLst>
          </p:cNvPr>
          <p:cNvSpPr txBox="1"/>
          <p:nvPr/>
        </p:nvSpPr>
        <p:spPr>
          <a:xfrm>
            <a:off x="578259" y="2036694"/>
            <a:ext cx="17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cost of oil replacement</a:t>
            </a:r>
          </a:p>
        </p:txBody>
      </p:sp>
      <p:sp>
        <p:nvSpPr>
          <p:cNvPr id="15" name="TextBox 14">
            <a:extLst>
              <a:ext uri="{FF2B5EF4-FFF2-40B4-BE49-F238E27FC236}">
                <a16:creationId xmlns:a16="http://schemas.microsoft.com/office/drawing/2014/main" id="{FFF45E21-DA8E-7FEC-53A7-46FC177833DE}"/>
              </a:ext>
            </a:extLst>
          </p:cNvPr>
          <p:cNvSpPr txBox="1"/>
          <p:nvPr/>
        </p:nvSpPr>
        <p:spPr>
          <a:xfrm>
            <a:off x="578259" y="2967936"/>
            <a:ext cx="17320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364D6E"/>
                </a:solidFill>
                <a:effectLst/>
                <a:uLnTx/>
                <a:uFillTx/>
                <a:latin typeface="Calibri" panose="020F0502020204030204"/>
                <a:ea typeface="+mn-ea"/>
                <a:cs typeface="+mn-cs"/>
              </a:rPr>
              <a:t>cost of collector per year</a:t>
            </a:r>
          </a:p>
        </p:txBody>
      </p:sp>
      <p:sp>
        <p:nvSpPr>
          <p:cNvPr id="16" name="TextBox 15">
            <a:extLst>
              <a:ext uri="{FF2B5EF4-FFF2-40B4-BE49-F238E27FC236}">
                <a16:creationId xmlns:a16="http://schemas.microsoft.com/office/drawing/2014/main" id="{5A5FBF67-8DA3-F396-E02D-D5BB79645A70}"/>
              </a:ext>
            </a:extLst>
          </p:cNvPr>
          <p:cNvSpPr txBox="1"/>
          <p:nvPr/>
        </p:nvSpPr>
        <p:spPr>
          <a:xfrm>
            <a:off x="578259" y="3812780"/>
            <a:ext cx="17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oil addition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(recommended)</a:t>
            </a:r>
          </a:p>
        </p:txBody>
      </p:sp>
      <p:sp>
        <p:nvSpPr>
          <p:cNvPr id="17" name="TextBox 16">
            <a:extLst>
              <a:ext uri="{FF2B5EF4-FFF2-40B4-BE49-F238E27FC236}">
                <a16:creationId xmlns:a16="http://schemas.microsoft.com/office/drawing/2014/main" id="{0F3C8CEE-CEDC-3887-13E3-D0CD11AD4210}"/>
              </a:ext>
            </a:extLst>
          </p:cNvPr>
          <p:cNvSpPr txBox="1"/>
          <p:nvPr/>
        </p:nvSpPr>
        <p:spPr>
          <a:xfrm>
            <a:off x="578259" y="4718204"/>
            <a:ext cx="16227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364D6E"/>
                </a:solidFill>
                <a:effectLst/>
                <a:uLnTx/>
                <a:uFillTx/>
                <a:latin typeface="Calibri" panose="020F0502020204030204"/>
                <a:ea typeface="+mn-ea"/>
                <a:cs typeface="+mn-cs"/>
              </a:rPr>
              <a:t>energy saving</a:t>
            </a:r>
          </a:p>
        </p:txBody>
      </p:sp>
      <p:sp>
        <p:nvSpPr>
          <p:cNvPr id="18" name="TextBox 17">
            <a:extLst>
              <a:ext uri="{FF2B5EF4-FFF2-40B4-BE49-F238E27FC236}">
                <a16:creationId xmlns:a16="http://schemas.microsoft.com/office/drawing/2014/main" id="{D0FA9546-FE1B-05D8-D2D1-3F8729952547}"/>
              </a:ext>
            </a:extLst>
          </p:cNvPr>
          <p:cNvSpPr txBox="1"/>
          <p:nvPr/>
        </p:nvSpPr>
        <p:spPr>
          <a:xfrm>
            <a:off x="2441292" y="1333115"/>
            <a:ext cx="41457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average 3 times a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(@USD 6,250/year)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24AEBE-FC09-AB80-8115-ECBEF59D235D}"/>
                  </a:ext>
                </a:extLst>
              </p:cNvPr>
              <p:cNvSpPr txBox="1"/>
              <p:nvPr/>
            </p:nvSpPr>
            <p:spPr>
              <a:xfrm>
                <a:off x="2528787" y="2033679"/>
                <a:ext cx="2595326" cy="43390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pt-BR"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7</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000</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𝑙𝑖𝑡𝑟𝑒𝑠</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m:rPr>
                            <m:nor/>
                          </m:rP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m:t> </m:t>
                        </m:r>
                      </m:num>
                      <m:den>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3 </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𝑦𝑒𝑎𝑟𝑠</m:t>
                        </m:r>
                      </m:den>
                    </m:f>
                  </m:oMath>
                </a14:m>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 </a:t>
                </a:r>
                <a14:m>
                  <m:oMath xmlns:m="http://schemas.openxmlformats.org/officeDocument/2006/math">
                    <m:r>
                      <a:rPr kumimoji="0" lang="pt-BR" sz="1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2,333</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𝑙𝑖𝑡𝑟𝑒𝑠</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𝑦𝑒𝑎𝑟</m:t>
                    </m:r>
                  </m:oMath>
                </a14:m>
                <a:endParaRPr kumimoji="0" lang="en-SG"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7424AEBE-FC09-AB80-8115-ECBEF59D235D}"/>
                  </a:ext>
                </a:extLst>
              </p:cNvPr>
              <p:cNvSpPr txBox="1">
                <a:spLocks noRot="1" noChangeAspect="1" noMove="1" noResize="1" noEditPoints="1" noAdjustHandles="1" noChangeArrowheads="1" noChangeShapeType="1" noTextEdit="1"/>
              </p:cNvSpPr>
              <p:nvPr/>
            </p:nvSpPr>
            <p:spPr>
              <a:xfrm>
                <a:off x="2528787" y="2033679"/>
                <a:ext cx="2595326" cy="433901"/>
              </a:xfrm>
              <a:prstGeom prst="rect">
                <a:avLst/>
              </a:prstGeom>
              <a:blipFill>
                <a:blip r:embed="rId3"/>
                <a:stretch>
                  <a:fillRect l="-2347" t="-2817" r="-939"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030E579-852B-A980-37B3-4F048575DB49}"/>
                  </a:ext>
                </a:extLst>
              </p:cNvPr>
              <p:cNvSpPr txBox="1"/>
              <p:nvPr/>
            </p:nvSpPr>
            <p:spPr>
              <a:xfrm>
                <a:off x="2520377" y="2568264"/>
                <a:ext cx="294766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2,333 </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𝑙𝑖𝑡𝑟𝑒𝑠</m:t>
                      </m:r>
                      <m:r>
                        <a:rPr kumimoji="0" lang="en-SG" sz="1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𝑈𝑆𝐷</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4.00=</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𝑈𝑆𝐷</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9,333</m:t>
                      </m:r>
                    </m:oMath>
                  </m:oMathPara>
                </a14:m>
                <a:endPar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6030E579-852B-A980-37B3-4F048575DB49}"/>
                  </a:ext>
                </a:extLst>
              </p:cNvPr>
              <p:cNvSpPr txBox="1">
                <a:spLocks noRot="1" noChangeAspect="1" noMove="1" noResize="1" noEditPoints="1" noAdjustHandles="1" noChangeArrowheads="1" noChangeShapeType="1" noTextEdit="1"/>
              </p:cNvSpPr>
              <p:nvPr/>
            </p:nvSpPr>
            <p:spPr>
              <a:xfrm>
                <a:off x="2520377" y="2568264"/>
                <a:ext cx="2947666" cy="215444"/>
              </a:xfrm>
              <a:prstGeom prst="rect">
                <a:avLst/>
              </a:prstGeom>
              <a:blipFill>
                <a:blip r:embed="rId4"/>
                <a:stretch>
                  <a:fillRect l="-1033" r="-620" b="-5556"/>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B742211D-F182-B30A-142A-9DD51E1CA4F8}"/>
              </a:ext>
            </a:extLst>
          </p:cNvPr>
          <p:cNvSpPr txBox="1"/>
          <p:nvPr/>
        </p:nvSpPr>
        <p:spPr>
          <a:xfrm>
            <a:off x="6756638" y="1439804"/>
            <a:ext cx="15244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18,750</a:t>
            </a:r>
          </a:p>
        </p:txBody>
      </p:sp>
      <p:sp>
        <p:nvSpPr>
          <p:cNvPr id="26" name="TextBox 25">
            <a:extLst>
              <a:ext uri="{FF2B5EF4-FFF2-40B4-BE49-F238E27FC236}">
                <a16:creationId xmlns:a16="http://schemas.microsoft.com/office/drawing/2014/main" id="{AE42B781-0E2D-D2B6-EBD0-99D541FF0AC5}"/>
              </a:ext>
            </a:extLst>
          </p:cNvPr>
          <p:cNvSpPr txBox="1"/>
          <p:nvPr/>
        </p:nvSpPr>
        <p:spPr>
          <a:xfrm>
            <a:off x="6717862" y="2302791"/>
            <a:ext cx="15688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9,333</a:t>
            </a:r>
          </a:p>
        </p:txBody>
      </p:sp>
      <p:sp>
        <p:nvSpPr>
          <p:cNvPr id="36" name="TextBox 35">
            <a:extLst>
              <a:ext uri="{FF2B5EF4-FFF2-40B4-BE49-F238E27FC236}">
                <a16:creationId xmlns:a16="http://schemas.microsoft.com/office/drawing/2014/main" id="{80B230FE-A0CC-4146-C6D4-EC989475A399}"/>
              </a:ext>
            </a:extLst>
          </p:cNvPr>
          <p:cNvSpPr txBox="1"/>
          <p:nvPr/>
        </p:nvSpPr>
        <p:spPr>
          <a:xfrm>
            <a:off x="10094411" y="1443163"/>
            <a:ext cx="15791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18,750</a:t>
            </a:r>
          </a:p>
        </p:txBody>
      </p:sp>
      <p:sp>
        <p:nvSpPr>
          <p:cNvPr id="37" name="TextBox 36">
            <a:extLst>
              <a:ext uri="{FF2B5EF4-FFF2-40B4-BE49-F238E27FC236}">
                <a16:creationId xmlns:a16="http://schemas.microsoft.com/office/drawing/2014/main" id="{4C380614-8DE4-A2C6-6A11-EAB712F23BF3}"/>
              </a:ext>
            </a:extLst>
          </p:cNvPr>
          <p:cNvSpPr txBox="1"/>
          <p:nvPr/>
        </p:nvSpPr>
        <p:spPr>
          <a:xfrm>
            <a:off x="10131014" y="2309293"/>
            <a:ext cx="15688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9,333</a:t>
            </a:r>
          </a:p>
        </p:txBody>
      </p:sp>
      <p:sp>
        <p:nvSpPr>
          <p:cNvPr id="38" name="TextBox 37">
            <a:extLst>
              <a:ext uri="{FF2B5EF4-FFF2-40B4-BE49-F238E27FC236}">
                <a16:creationId xmlns:a16="http://schemas.microsoft.com/office/drawing/2014/main" id="{B061E479-9BC7-AD17-2914-F0BF74C186AD}"/>
              </a:ext>
            </a:extLst>
          </p:cNvPr>
          <p:cNvSpPr txBox="1"/>
          <p:nvPr/>
        </p:nvSpPr>
        <p:spPr>
          <a:xfrm>
            <a:off x="2520377" y="2980674"/>
            <a:ext cx="41019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replacement of collector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twice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USD 820 per collector</a:t>
            </a:r>
          </a:p>
        </p:txBody>
      </p:sp>
      <p:sp>
        <p:nvSpPr>
          <p:cNvPr id="39" name="TextBox 38">
            <a:extLst>
              <a:ext uri="{FF2B5EF4-FFF2-40B4-BE49-F238E27FC236}">
                <a16:creationId xmlns:a16="http://schemas.microsoft.com/office/drawing/2014/main" id="{84404F91-C900-139C-49E0-5C70639CC12E}"/>
              </a:ext>
            </a:extLst>
          </p:cNvPr>
          <p:cNvSpPr txBox="1"/>
          <p:nvPr/>
        </p:nvSpPr>
        <p:spPr>
          <a:xfrm>
            <a:off x="2485038" y="3833497"/>
            <a:ext cx="41019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5% of tank capacity of 7,000 litres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(7,000 litres x 5% = 350 litres)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(350 litres x USD4.00 = USD1,400.00) </a:t>
            </a:r>
          </a:p>
        </p:txBody>
      </p:sp>
      <p:sp>
        <p:nvSpPr>
          <p:cNvPr id="40" name="TextBox 39">
            <a:extLst>
              <a:ext uri="{FF2B5EF4-FFF2-40B4-BE49-F238E27FC236}">
                <a16:creationId xmlns:a16="http://schemas.microsoft.com/office/drawing/2014/main" id="{6FA36CE9-CC73-AE8E-83C6-B41D71B52B4F}"/>
              </a:ext>
            </a:extLst>
          </p:cNvPr>
          <p:cNvSpPr txBox="1"/>
          <p:nvPr/>
        </p:nvSpPr>
        <p:spPr>
          <a:xfrm>
            <a:off x="8689460" y="316467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1,640</a:t>
            </a:r>
          </a:p>
        </p:txBody>
      </p:sp>
      <p:sp>
        <p:nvSpPr>
          <p:cNvPr id="41" name="TextBox 40">
            <a:extLst>
              <a:ext uri="{FF2B5EF4-FFF2-40B4-BE49-F238E27FC236}">
                <a16:creationId xmlns:a16="http://schemas.microsoft.com/office/drawing/2014/main" id="{4B2B7710-79D6-7CFD-E11D-972AB61C4A80}"/>
              </a:ext>
            </a:extLst>
          </p:cNvPr>
          <p:cNvSpPr txBox="1"/>
          <p:nvPr/>
        </p:nvSpPr>
        <p:spPr>
          <a:xfrm>
            <a:off x="10323259" y="3158354"/>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-1,640</a:t>
            </a:r>
          </a:p>
        </p:txBody>
      </p:sp>
      <p:sp>
        <p:nvSpPr>
          <p:cNvPr id="42" name="TextBox 41">
            <a:extLst>
              <a:ext uri="{FF2B5EF4-FFF2-40B4-BE49-F238E27FC236}">
                <a16:creationId xmlns:a16="http://schemas.microsoft.com/office/drawing/2014/main" id="{FDFF445A-994C-2FBF-45B9-1B079C86AF6B}"/>
              </a:ext>
            </a:extLst>
          </p:cNvPr>
          <p:cNvSpPr txBox="1"/>
          <p:nvPr/>
        </p:nvSpPr>
        <p:spPr>
          <a:xfrm>
            <a:off x="8682688" y="4055007"/>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1,400</a:t>
            </a:r>
          </a:p>
        </p:txBody>
      </p:sp>
      <p:sp>
        <p:nvSpPr>
          <p:cNvPr id="43" name="TextBox 42">
            <a:extLst>
              <a:ext uri="{FF2B5EF4-FFF2-40B4-BE49-F238E27FC236}">
                <a16:creationId xmlns:a16="http://schemas.microsoft.com/office/drawing/2014/main" id="{32F19698-A1FF-C093-332D-E3D28B5C2835}"/>
              </a:ext>
            </a:extLst>
          </p:cNvPr>
          <p:cNvSpPr txBox="1"/>
          <p:nvPr/>
        </p:nvSpPr>
        <p:spPr>
          <a:xfrm>
            <a:off x="10327223" y="404766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-1,400</a:t>
            </a:r>
          </a:p>
        </p:txBody>
      </p:sp>
      <p:sp>
        <p:nvSpPr>
          <p:cNvPr id="44" name="TextBox 43">
            <a:extLst>
              <a:ext uri="{FF2B5EF4-FFF2-40B4-BE49-F238E27FC236}">
                <a16:creationId xmlns:a16="http://schemas.microsoft.com/office/drawing/2014/main" id="{142D61A6-E264-A3B1-DBAE-C0EB3BB97A95}"/>
              </a:ext>
            </a:extLst>
          </p:cNvPr>
          <p:cNvSpPr txBox="1"/>
          <p:nvPr/>
        </p:nvSpPr>
        <p:spPr>
          <a:xfrm>
            <a:off x="8682688" y="2309294"/>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5" name="TextBox 44">
            <a:extLst>
              <a:ext uri="{FF2B5EF4-FFF2-40B4-BE49-F238E27FC236}">
                <a16:creationId xmlns:a16="http://schemas.microsoft.com/office/drawing/2014/main" id="{A8312160-BBB3-EB02-65CB-279715632727}"/>
              </a:ext>
            </a:extLst>
          </p:cNvPr>
          <p:cNvSpPr txBox="1"/>
          <p:nvPr/>
        </p:nvSpPr>
        <p:spPr>
          <a:xfrm>
            <a:off x="8689460" y="143786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6" name="TextBox 45">
            <a:extLst>
              <a:ext uri="{FF2B5EF4-FFF2-40B4-BE49-F238E27FC236}">
                <a16:creationId xmlns:a16="http://schemas.microsoft.com/office/drawing/2014/main" id="{682F7D4D-839F-D608-4848-9C1FB17497DF}"/>
              </a:ext>
            </a:extLst>
          </p:cNvPr>
          <p:cNvSpPr txBox="1"/>
          <p:nvPr/>
        </p:nvSpPr>
        <p:spPr>
          <a:xfrm>
            <a:off x="6939945" y="319657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7" name="TextBox 46">
            <a:extLst>
              <a:ext uri="{FF2B5EF4-FFF2-40B4-BE49-F238E27FC236}">
                <a16:creationId xmlns:a16="http://schemas.microsoft.com/office/drawing/2014/main" id="{9B39EC00-B5E0-6864-8527-47897049FED0}"/>
              </a:ext>
            </a:extLst>
          </p:cNvPr>
          <p:cNvSpPr txBox="1"/>
          <p:nvPr/>
        </p:nvSpPr>
        <p:spPr>
          <a:xfrm>
            <a:off x="6919378" y="405500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8" name="TextBox 47">
            <a:extLst>
              <a:ext uri="{FF2B5EF4-FFF2-40B4-BE49-F238E27FC236}">
                <a16:creationId xmlns:a16="http://schemas.microsoft.com/office/drawing/2014/main" id="{0B944E61-C350-D033-57FC-62C6F09E2D40}"/>
              </a:ext>
            </a:extLst>
          </p:cNvPr>
          <p:cNvSpPr txBox="1"/>
          <p:nvPr/>
        </p:nvSpPr>
        <p:spPr>
          <a:xfrm>
            <a:off x="7084950" y="5078197"/>
            <a:ext cx="11214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118,500</a:t>
            </a:r>
          </a:p>
        </p:txBody>
      </p:sp>
      <p:sp>
        <p:nvSpPr>
          <p:cNvPr id="49" name="TextBox 48">
            <a:extLst>
              <a:ext uri="{FF2B5EF4-FFF2-40B4-BE49-F238E27FC236}">
                <a16:creationId xmlns:a16="http://schemas.microsoft.com/office/drawing/2014/main" id="{3ECFD1BB-4914-2A5F-C5F0-DE1D568B62D9}"/>
              </a:ext>
            </a:extLst>
          </p:cNvPr>
          <p:cNvSpPr txBox="1"/>
          <p:nvPr/>
        </p:nvSpPr>
        <p:spPr>
          <a:xfrm>
            <a:off x="8687226" y="507427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112,580</a:t>
            </a:r>
          </a:p>
        </p:txBody>
      </p:sp>
      <p:sp>
        <p:nvSpPr>
          <p:cNvPr id="50" name="TextBox 49">
            <a:extLst>
              <a:ext uri="{FF2B5EF4-FFF2-40B4-BE49-F238E27FC236}">
                <a16:creationId xmlns:a16="http://schemas.microsoft.com/office/drawing/2014/main" id="{348020B3-3822-999E-A427-7D7845C531EE}"/>
              </a:ext>
            </a:extLst>
          </p:cNvPr>
          <p:cNvSpPr txBox="1"/>
          <p:nvPr/>
        </p:nvSpPr>
        <p:spPr>
          <a:xfrm>
            <a:off x="10354755" y="5074277"/>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5,920</a:t>
            </a:r>
          </a:p>
        </p:txBody>
      </p:sp>
      <p:sp>
        <p:nvSpPr>
          <p:cNvPr id="51" name="TextBox 50">
            <a:extLst>
              <a:ext uri="{FF2B5EF4-FFF2-40B4-BE49-F238E27FC236}">
                <a16:creationId xmlns:a16="http://schemas.microsoft.com/office/drawing/2014/main" id="{41CC56AD-7BC9-7977-15E4-CD941B27C403}"/>
              </a:ext>
            </a:extLst>
          </p:cNvPr>
          <p:cNvSpPr txBox="1"/>
          <p:nvPr/>
        </p:nvSpPr>
        <p:spPr>
          <a:xfrm>
            <a:off x="2485039" y="4656106"/>
            <a:ext cx="410197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reduce 5% of power consumption of hydraulic pump motor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417kW (150kW x 2 machine x 95 x 22kW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(417kW X 46% X 18h X 22 days X 12 months X 5% X USD013USD/kWh)</a:t>
            </a:r>
          </a:p>
        </p:txBody>
      </p:sp>
      <p:sp>
        <p:nvSpPr>
          <p:cNvPr id="52" name="TextBox 51">
            <a:extLst>
              <a:ext uri="{FF2B5EF4-FFF2-40B4-BE49-F238E27FC236}">
                <a16:creationId xmlns:a16="http://schemas.microsoft.com/office/drawing/2014/main" id="{CF4DEDF4-CF28-B48C-DFA5-AD7F28C00E44}"/>
              </a:ext>
            </a:extLst>
          </p:cNvPr>
          <p:cNvSpPr txBox="1"/>
          <p:nvPr/>
        </p:nvSpPr>
        <p:spPr>
          <a:xfrm>
            <a:off x="4975206" y="6019704"/>
            <a:ext cx="162270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rPr>
              <a:t>Total Saving</a:t>
            </a:r>
          </a:p>
        </p:txBody>
      </p:sp>
      <p:sp>
        <p:nvSpPr>
          <p:cNvPr id="53" name="TextBox 52">
            <a:extLst>
              <a:ext uri="{FF2B5EF4-FFF2-40B4-BE49-F238E27FC236}">
                <a16:creationId xmlns:a16="http://schemas.microsoft.com/office/drawing/2014/main" id="{66921800-88E2-EABB-4BCE-BEA8A037D4B5}"/>
              </a:ext>
            </a:extLst>
          </p:cNvPr>
          <p:cNvSpPr txBox="1"/>
          <p:nvPr/>
        </p:nvSpPr>
        <p:spPr>
          <a:xfrm>
            <a:off x="6949782" y="6023942"/>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146,580</a:t>
            </a:r>
          </a:p>
        </p:txBody>
      </p:sp>
      <p:sp>
        <p:nvSpPr>
          <p:cNvPr id="54" name="TextBox 53">
            <a:extLst>
              <a:ext uri="{FF2B5EF4-FFF2-40B4-BE49-F238E27FC236}">
                <a16:creationId xmlns:a16="http://schemas.microsoft.com/office/drawing/2014/main" id="{3316E684-9E1E-48A1-A0DA-223A7A745845}"/>
              </a:ext>
            </a:extLst>
          </p:cNvPr>
          <p:cNvSpPr txBox="1"/>
          <p:nvPr/>
        </p:nvSpPr>
        <p:spPr>
          <a:xfrm>
            <a:off x="8657188" y="6019703"/>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115,620</a:t>
            </a:r>
          </a:p>
        </p:txBody>
      </p:sp>
      <p:sp>
        <p:nvSpPr>
          <p:cNvPr id="55" name="TextBox 54">
            <a:extLst>
              <a:ext uri="{FF2B5EF4-FFF2-40B4-BE49-F238E27FC236}">
                <a16:creationId xmlns:a16="http://schemas.microsoft.com/office/drawing/2014/main" id="{CFF998CF-2DFF-30AF-1E33-033ED5B2173B}"/>
              </a:ext>
            </a:extLst>
          </p:cNvPr>
          <p:cNvSpPr txBox="1"/>
          <p:nvPr/>
        </p:nvSpPr>
        <p:spPr>
          <a:xfrm>
            <a:off x="10480943" y="6014155"/>
            <a:ext cx="8690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30,960</a:t>
            </a:r>
          </a:p>
        </p:txBody>
      </p:sp>
    </p:spTree>
    <p:extLst>
      <p:ext uri="{BB962C8B-B14F-4D97-AF65-F5344CB8AC3E}">
        <p14:creationId xmlns:p14="http://schemas.microsoft.com/office/powerpoint/2010/main" val="2586742993"/>
      </p:ext>
    </p:extLst>
  </p:cSld>
  <p:clrMapOvr>
    <a:masterClrMapping/>
  </p:clrMapOvr>
  <mc:AlternateContent xmlns:mc="http://schemas.openxmlformats.org/markup-compatibility/2006" xmlns:p14="http://schemas.microsoft.com/office/powerpoint/2010/main">
    <mc:Choice Requires="p14">
      <p:transition spd="slow" p14:dur="2000" advTm="118088"/>
    </mc:Choice>
    <mc:Fallback xmlns="">
      <p:transition spd="slow" advTm="11808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62B6F69-7EAD-B4DA-7B8A-E1B07FAF9231}"/>
              </a:ext>
            </a:extLst>
          </p:cNvPr>
          <p:cNvSpPr>
            <a:spLocks/>
          </p:cNvSpPr>
          <p:nvPr/>
        </p:nvSpPr>
        <p:spPr>
          <a:xfrm>
            <a:off x="10139546" y="648382"/>
            <a:ext cx="1544506" cy="5938715"/>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5" name="Rectangle 34">
            <a:extLst>
              <a:ext uri="{FF2B5EF4-FFF2-40B4-BE49-F238E27FC236}">
                <a16:creationId xmlns:a16="http://schemas.microsoft.com/office/drawing/2014/main" id="{F79FA04D-FB4E-359D-0787-850CFBDA589F}"/>
              </a:ext>
            </a:extLst>
          </p:cNvPr>
          <p:cNvSpPr>
            <a:spLocks/>
          </p:cNvSpPr>
          <p:nvPr/>
        </p:nvSpPr>
        <p:spPr>
          <a:xfrm>
            <a:off x="643846" y="4732743"/>
            <a:ext cx="1622708" cy="998686"/>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4" name="Rectangle 33">
            <a:extLst>
              <a:ext uri="{FF2B5EF4-FFF2-40B4-BE49-F238E27FC236}">
                <a16:creationId xmlns:a16="http://schemas.microsoft.com/office/drawing/2014/main" id="{6F8567FA-CD51-6C61-4CF2-C06F4B372039}"/>
              </a:ext>
            </a:extLst>
          </p:cNvPr>
          <p:cNvSpPr>
            <a:spLocks/>
          </p:cNvSpPr>
          <p:nvPr/>
        </p:nvSpPr>
        <p:spPr>
          <a:xfrm>
            <a:off x="632925" y="3836370"/>
            <a:ext cx="1622708" cy="762690"/>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32" name="Rectangle 31">
            <a:extLst>
              <a:ext uri="{FF2B5EF4-FFF2-40B4-BE49-F238E27FC236}">
                <a16:creationId xmlns:a16="http://schemas.microsoft.com/office/drawing/2014/main" id="{7F950368-A2BA-DDAC-C2E5-B4D6679D7576}"/>
              </a:ext>
            </a:extLst>
          </p:cNvPr>
          <p:cNvSpPr>
            <a:spLocks/>
          </p:cNvSpPr>
          <p:nvPr/>
        </p:nvSpPr>
        <p:spPr>
          <a:xfrm>
            <a:off x="632925" y="3000658"/>
            <a:ext cx="1622708" cy="698931"/>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8" name="Rectangle 27">
            <a:extLst>
              <a:ext uri="{FF2B5EF4-FFF2-40B4-BE49-F238E27FC236}">
                <a16:creationId xmlns:a16="http://schemas.microsoft.com/office/drawing/2014/main" id="{64C4862C-049E-6729-39D8-B2F5AA7486E9}"/>
              </a:ext>
            </a:extLst>
          </p:cNvPr>
          <p:cNvSpPr>
            <a:spLocks/>
          </p:cNvSpPr>
          <p:nvPr/>
        </p:nvSpPr>
        <p:spPr>
          <a:xfrm>
            <a:off x="632925" y="2049626"/>
            <a:ext cx="1622708" cy="812681"/>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27" name="Rectangle 26">
            <a:extLst>
              <a:ext uri="{FF2B5EF4-FFF2-40B4-BE49-F238E27FC236}">
                <a16:creationId xmlns:a16="http://schemas.microsoft.com/office/drawing/2014/main" id="{C824DA04-63D4-86E7-00E1-31D0ABC1269A}"/>
              </a:ext>
            </a:extLst>
          </p:cNvPr>
          <p:cNvSpPr>
            <a:spLocks/>
          </p:cNvSpPr>
          <p:nvPr/>
        </p:nvSpPr>
        <p:spPr>
          <a:xfrm>
            <a:off x="632925" y="1344679"/>
            <a:ext cx="1622708" cy="603919"/>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4" name="Title 1">
            <a:extLst>
              <a:ext uri="{FF2B5EF4-FFF2-40B4-BE49-F238E27FC236}">
                <a16:creationId xmlns:a16="http://schemas.microsoft.com/office/drawing/2014/main" id="{87CE30A3-B32A-4124-39A7-104B2BA497B9}"/>
              </a:ext>
            </a:extLst>
          </p:cNvPr>
          <p:cNvSpPr txBox="1">
            <a:spLocks/>
          </p:cNvSpPr>
          <p:nvPr/>
        </p:nvSpPr>
        <p:spPr>
          <a:xfrm>
            <a:off x="523593"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Case Study – Tokyo </a:t>
            </a:r>
            <a:r>
              <a:rPr kumimoji="0" lang="en-US" sz="1800" b="0" i="0" u="none" strike="noStrike" kern="1200" cap="none" spc="0" normalizeH="0" baseline="0" noProof="0" dirty="0" err="1">
                <a:ln>
                  <a:noFill/>
                </a:ln>
                <a:solidFill>
                  <a:prstClr val="white"/>
                </a:solidFill>
                <a:effectLst/>
                <a:uLnTx/>
                <a:uFillTx/>
                <a:latin typeface="Calibri Light" panose="020F0302020204030204"/>
                <a:ea typeface="+mj-ea"/>
                <a:cs typeface="+mj-cs"/>
              </a:rPr>
              <a:t>Motomotive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 Co., Ltd, Japan – Cost Benefits Analysis</a:t>
            </a:r>
          </a:p>
        </p:txBody>
      </p:sp>
      <p:sp>
        <p:nvSpPr>
          <p:cNvPr id="8" name="TextBox 7">
            <a:extLst>
              <a:ext uri="{FF2B5EF4-FFF2-40B4-BE49-F238E27FC236}">
                <a16:creationId xmlns:a16="http://schemas.microsoft.com/office/drawing/2014/main" id="{3F4FFA9F-0A80-83FC-4A81-4D1E1DE1AF76}"/>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cxnSp>
        <p:nvCxnSpPr>
          <p:cNvPr id="2" name="AutoShape 249">
            <a:extLst>
              <a:ext uri="{FF2B5EF4-FFF2-40B4-BE49-F238E27FC236}">
                <a16:creationId xmlns:a16="http://schemas.microsoft.com/office/drawing/2014/main" id="{DD1314F0-E54E-E5CC-D678-E070B07A64DE}"/>
              </a:ext>
            </a:extLst>
          </p:cNvPr>
          <p:cNvCxnSpPr>
            <a:cxnSpLocks noChangeShapeType="1"/>
          </p:cNvCxnSpPr>
          <p:nvPr/>
        </p:nvCxnSpPr>
        <p:spPr bwMode="auto">
          <a:xfrm flipV="1">
            <a:off x="632927" y="2884393"/>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AutoShape 249">
            <a:extLst>
              <a:ext uri="{FF2B5EF4-FFF2-40B4-BE49-F238E27FC236}">
                <a16:creationId xmlns:a16="http://schemas.microsoft.com/office/drawing/2014/main" id="{CD033EDE-FDCD-BFF4-CF5D-26830629F648}"/>
              </a:ext>
            </a:extLst>
          </p:cNvPr>
          <p:cNvCxnSpPr>
            <a:cxnSpLocks noChangeShapeType="1"/>
          </p:cNvCxnSpPr>
          <p:nvPr/>
        </p:nvCxnSpPr>
        <p:spPr bwMode="auto">
          <a:xfrm flipV="1">
            <a:off x="638033" y="3722177"/>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AutoShape 249">
            <a:extLst>
              <a:ext uri="{FF2B5EF4-FFF2-40B4-BE49-F238E27FC236}">
                <a16:creationId xmlns:a16="http://schemas.microsoft.com/office/drawing/2014/main" id="{C0F668B4-E4F4-A852-923D-ED0CEA64E354}"/>
              </a:ext>
            </a:extLst>
          </p:cNvPr>
          <p:cNvCxnSpPr>
            <a:cxnSpLocks noChangeShapeType="1"/>
          </p:cNvCxnSpPr>
          <p:nvPr/>
        </p:nvCxnSpPr>
        <p:spPr bwMode="auto">
          <a:xfrm flipV="1">
            <a:off x="627821" y="4617149"/>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249">
            <a:extLst>
              <a:ext uri="{FF2B5EF4-FFF2-40B4-BE49-F238E27FC236}">
                <a16:creationId xmlns:a16="http://schemas.microsoft.com/office/drawing/2014/main" id="{103896D5-2D7F-EDF6-373A-ACA62FCC73E2}"/>
              </a:ext>
            </a:extLst>
          </p:cNvPr>
          <p:cNvCxnSpPr>
            <a:cxnSpLocks noChangeShapeType="1"/>
          </p:cNvCxnSpPr>
          <p:nvPr/>
        </p:nvCxnSpPr>
        <p:spPr bwMode="auto">
          <a:xfrm flipV="1">
            <a:off x="632927" y="5740324"/>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249">
            <a:extLst>
              <a:ext uri="{FF2B5EF4-FFF2-40B4-BE49-F238E27FC236}">
                <a16:creationId xmlns:a16="http://schemas.microsoft.com/office/drawing/2014/main" id="{710EF817-A24B-8897-C3D7-E735F3399F02}"/>
              </a:ext>
            </a:extLst>
          </p:cNvPr>
          <p:cNvCxnSpPr>
            <a:cxnSpLocks noChangeShapeType="1"/>
          </p:cNvCxnSpPr>
          <p:nvPr/>
        </p:nvCxnSpPr>
        <p:spPr bwMode="auto">
          <a:xfrm flipV="1">
            <a:off x="632927" y="1932416"/>
            <a:ext cx="11035478" cy="58193"/>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utoShape 250">
            <a:extLst>
              <a:ext uri="{FF2B5EF4-FFF2-40B4-BE49-F238E27FC236}">
                <a16:creationId xmlns:a16="http://schemas.microsoft.com/office/drawing/2014/main" id="{F3152BC0-4A30-E572-44E6-300FCE393A12}"/>
              </a:ext>
            </a:extLst>
          </p:cNvPr>
          <p:cNvSpPr>
            <a:spLocks noChangeArrowheads="1"/>
          </p:cNvSpPr>
          <p:nvPr/>
        </p:nvSpPr>
        <p:spPr bwMode="auto">
          <a:xfrm>
            <a:off x="632927" y="1073655"/>
            <a:ext cx="1622706" cy="203133"/>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Item</a:t>
            </a:r>
          </a:p>
        </p:txBody>
      </p:sp>
      <p:cxnSp>
        <p:nvCxnSpPr>
          <p:cNvPr id="11" name="Straight Connector 10">
            <a:extLst>
              <a:ext uri="{FF2B5EF4-FFF2-40B4-BE49-F238E27FC236}">
                <a16:creationId xmlns:a16="http://schemas.microsoft.com/office/drawing/2014/main" id="{7898F119-7152-177D-82A7-361C7C83A2B1}"/>
              </a:ext>
            </a:extLst>
          </p:cNvPr>
          <p:cNvCxnSpPr>
            <a:cxnSpLocks/>
          </p:cNvCxnSpPr>
          <p:nvPr/>
        </p:nvCxnSpPr>
        <p:spPr>
          <a:xfrm flipV="1">
            <a:off x="632927" y="1289295"/>
            <a:ext cx="1622708" cy="68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AutoShape 250">
            <a:extLst>
              <a:ext uri="{FF2B5EF4-FFF2-40B4-BE49-F238E27FC236}">
                <a16:creationId xmlns:a16="http://schemas.microsoft.com/office/drawing/2014/main" id="{7B0C0E82-FE1B-6FBA-9B7B-7458F1D6B628}"/>
              </a:ext>
            </a:extLst>
          </p:cNvPr>
          <p:cNvSpPr>
            <a:spLocks noChangeArrowheads="1"/>
          </p:cNvSpPr>
          <p:nvPr/>
        </p:nvSpPr>
        <p:spPr bwMode="auto">
          <a:xfrm>
            <a:off x="2520377" y="1048621"/>
            <a:ext cx="2149756" cy="203133"/>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Description of Content</a:t>
            </a:r>
          </a:p>
        </p:txBody>
      </p:sp>
      <p:cxnSp>
        <p:nvCxnSpPr>
          <p:cNvPr id="14" name="Straight Connector 13">
            <a:extLst>
              <a:ext uri="{FF2B5EF4-FFF2-40B4-BE49-F238E27FC236}">
                <a16:creationId xmlns:a16="http://schemas.microsoft.com/office/drawing/2014/main" id="{6B776C38-3C80-15D3-B5D3-B87E2104CA1C}"/>
              </a:ext>
            </a:extLst>
          </p:cNvPr>
          <p:cNvCxnSpPr>
            <a:cxnSpLocks/>
          </p:cNvCxnSpPr>
          <p:nvPr/>
        </p:nvCxnSpPr>
        <p:spPr>
          <a:xfrm flipV="1">
            <a:off x="2528787" y="1254166"/>
            <a:ext cx="4058223" cy="317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AutoShape 250">
            <a:extLst>
              <a:ext uri="{FF2B5EF4-FFF2-40B4-BE49-F238E27FC236}">
                <a16:creationId xmlns:a16="http://schemas.microsoft.com/office/drawing/2014/main" id="{A2F74CAA-8AD7-42D1-157E-3F9127740393}"/>
              </a:ext>
            </a:extLst>
          </p:cNvPr>
          <p:cNvSpPr>
            <a:spLocks noChangeArrowheads="1"/>
          </p:cNvSpPr>
          <p:nvPr/>
        </p:nvSpPr>
        <p:spPr bwMode="auto">
          <a:xfrm>
            <a:off x="6640246" y="675596"/>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w/o Kleentek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(USD)</a:t>
            </a:r>
          </a:p>
        </p:txBody>
      </p:sp>
      <p:cxnSp>
        <p:nvCxnSpPr>
          <p:cNvPr id="20" name="Straight Connector 19">
            <a:extLst>
              <a:ext uri="{FF2B5EF4-FFF2-40B4-BE49-F238E27FC236}">
                <a16:creationId xmlns:a16="http://schemas.microsoft.com/office/drawing/2014/main" id="{F359EAE5-E68F-CB3A-9349-D1B5B48C57AF}"/>
              </a:ext>
            </a:extLst>
          </p:cNvPr>
          <p:cNvCxnSpPr>
            <a:cxnSpLocks/>
          </p:cNvCxnSpPr>
          <p:nvPr/>
        </p:nvCxnSpPr>
        <p:spPr>
          <a:xfrm>
            <a:off x="6780857" y="1248138"/>
            <a:ext cx="15058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AutoShape 250">
            <a:extLst>
              <a:ext uri="{FF2B5EF4-FFF2-40B4-BE49-F238E27FC236}">
                <a16:creationId xmlns:a16="http://schemas.microsoft.com/office/drawing/2014/main" id="{4D9A7257-8525-3F8D-9476-A2894C9AC992}"/>
              </a:ext>
            </a:extLst>
          </p:cNvPr>
          <p:cNvSpPr>
            <a:spLocks noChangeArrowheads="1"/>
          </p:cNvSpPr>
          <p:nvPr/>
        </p:nvSpPr>
        <p:spPr bwMode="auto">
          <a:xfrm>
            <a:off x="8369107" y="684367"/>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with Kleentek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(USD)</a:t>
            </a:r>
          </a:p>
        </p:txBody>
      </p:sp>
      <p:cxnSp>
        <p:nvCxnSpPr>
          <p:cNvPr id="29" name="Straight Connector 28">
            <a:extLst>
              <a:ext uri="{FF2B5EF4-FFF2-40B4-BE49-F238E27FC236}">
                <a16:creationId xmlns:a16="http://schemas.microsoft.com/office/drawing/2014/main" id="{C0B4DCC5-1ACA-4C56-3F2F-76A8E9D1FE4C}"/>
              </a:ext>
            </a:extLst>
          </p:cNvPr>
          <p:cNvCxnSpPr>
            <a:cxnSpLocks/>
          </p:cNvCxnSpPr>
          <p:nvPr/>
        </p:nvCxnSpPr>
        <p:spPr>
          <a:xfrm>
            <a:off x="8464945" y="1248139"/>
            <a:ext cx="15058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AutoShape 250">
            <a:extLst>
              <a:ext uri="{FF2B5EF4-FFF2-40B4-BE49-F238E27FC236}">
                <a16:creationId xmlns:a16="http://schemas.microsoft.com/office/drawing/2014/main" id="{E7A74A4C-2C8E-C621-E988-7E1FD69FC1A7}"/>
              </a:ext>
            </a:extLst>
          </p:cNvPr>
          <p:cNvSpPr>
            <a:spLocks noChangeArrowheads="1"/>
          </p:cNvSpPr>
          <p:nvPr/>
        </p:nvSpPr>
        <p:spPr bwMode="auto">
          <a:xfrm>
            <a:off x="10056185" y="663572"/>
            <a:ext cx="1697567" cy="572464"/>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Cost saving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(Dollars/year)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(USD)</a:t>
            </a:r>
          </a:p>
        </p:txBody>
      </p:sp>
      <p:cxnSp>
        <p:nvCxnSpPr>
          <p:cNvPr id="31" name="Straight Connector 30">
            <a:extLst>
              <a:ext uri="{FF2B5EF4-FFF2-40B4-BE49-F238E27FC236}">
                <a16:creationId xmlns:a16="http://schemas.microsoft.com/office/drawing/2014/main" id="{039D0F55-0C4E-31C8-3391-9D22E6AB1C03}"/>
              </a:ext>
            </a:extLst>
          </p:cNvPr>
          <p:cNvCxnSpPr>
            <a:cxnSpLocks/>
          </p:cNvCxnSpPr>
          <p:nvPr/>
        </p:nvCxnSpPr>
        <p:spPr>
          <a:xfrm>
            <a:off x="10162512" y="1248139"/>
            <a:ext cx="150589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082393-255A-4CEE-4E00-097737A0FE27}"/>
              </a:ext>
            </a:extLst>
          </p:cNvPr>
          <p:cNvSpPr txBox="1"/>
          <p:nvPr/>
        </p:nvSpPr>
        <p:spPr>
          <a:xfrm>
            <a:off x="578258" y="1293922"/>
            <a:ext cx="162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servo valve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replacement</a:t>
            </a:r>
          </a:p>
        </p:txBody>
      </p:sp>
      <p:sp>
        <p:nvSpPr>
          <p:cNvPr id="12" name="TextBox 11">
            <a:extLst>
              <a:ext uri="{FF2B5EF4-FFF2-40B4-BE49-F238E27FC236}">
                <a16:creationId xmlns:a16="http://schemas.microsoft.com/office/drawing/2014/main" id="{C487CC91-0A97-EB4B-D5BA-E36FEB8347C4}"/>
              </a:ext>
            </a:extLst>
          </p:cNvPr>
          <p:cNvSpPr txBox="1"/>
          <p:nvPr/>
        </p:nvSpPr>
        <p:spPr>
          <a:xfrm>
            <a:off x="578259" y="2036694"/>
            <a:ext cx="17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cost of oil replacement</a:t>
            </a:r>
          </a:p>
        </p:txBody>
      </p:sp>
      <p:sp>
        <p:nvSpPr>
          <p:cNvPr id="15" name="TextBox 14">
            <a:extLst>
              <a:ext uri="{FF2B5EF4-FFF2-40B4-BE49-F238E27FC236}">
                <a16:creationId xmlns:a16="http://schemas.microsoft.com/office/drawing/2014/main" id="{FFF45E21-DA8E-7FEC-53A7-46FC177833DE}"/>
              </a:ext>
            </a:extLst>
          </p:cNvPr>
          <p:cNvSpPr txBox="1"/>
          <p:nvPr/>
        </p:nvSpPr>
        <p:spPr>
          <a:xfrm>
            <a:off x="578259" y="2967936"/>
            <a:ext cx="17320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364D6E"/>
                </a:solidFill>
                <a:effectLst/>
                <a:uLnTx/>
                <a:uFillTx/>
                <a:latin typeface="Calibri" panose="020F0502020204030204"/>
                <a:ea typeface="+mn-ea"/>
                <a:cs typeface="+mn-cs"/>
              </a:rPr>
              <a:t>cost of collector per year</a:t>
            </a:r>
          </a:p>
        </p:txBody>
      </p:sp>
      <p:sp>
        <p:nvSpPr>
          <p:cNvPr id="16" name="TextBox 15">
            <a:extLst>
              <a:ext uri="{FF2B5EF4-FFF2-40B4-BE49-F238E27FC236}">
                <a16:creationId xmlns:a16="http://schemas.microsoft.com/office/drawing/2014/main" id="{5A5FBF67-8DA3-F396-E02D-D5BB79645A70}"/>
              </a:ext>
            </a:extLst>
          </p:cNvPr>
          <p:cNvSpPr txBox="1"/>
          <p:nvPr/>
        </p:nvSpPr>
        <p:spPr>
          <a:xfrm>
            <a:off x="578259" y="3812780"/>
            <a:ext cx="17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oil addition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364D6E"/>
                </a:solidFill>
                <a:effectLst/>
                <a:uLnTx/>
                <a:uFillTx/>
                <a:latin typeface="Arial" panose="020B0604020202020204" pitchFamily="34" charset="0"/>
                <a:ea typeface="+mn-ea"/>
                <a:cs typeface="Arial" panose="020B0604020202020204" pitchFamily="34" charset="0"/>
              </a:rPr>
              <a:t>(recommended)</a:t>
            </a:r>
          </a:p>
        </p:txBody>
      </p:sp>
      <p:sp>
        <p:nvSpPr>
          <p:cNvPr id="17" name="TextBox 16">
            <a:extLst>
              <a:ext uri="{FF2B5EF4-FFF2-40B4-BE49-F238E27FC236}">
                <a16:creationId xmlns:a16="http://schemas.microsoft.com/office/drawing/2014/main" id="{0F3C8CEE-CEDC-3887-13E3-D0CD11AD4210}"/>
              </a:ext>
            </a:extLst>
          </p:cNvPr>
          <p:cNvSpPr txBox="1"/>
          <p:nvPr/>
        </p:nvSpPr>
        <p:spPr>
          <a:xfrm>
            <a:off x="578259" y="4718204"/>
            <a:ext cx="16227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364D6E"/>
                </a:solidFill>
                <a:effectLst/>
                <a:uLnTx/>
                <a:uFillTx/>
                <a:latin typeface="Calibri" panose="020F0502020204030204"/>
                <a:ea typeface="+mn-ea"/>
                <a:cs typeface="+mn-cs"/>
              </a:rPr>
              <a:t>energy saving</a:t>
            </a:r>
          </a:p>
        </p:txBody>
      </p:sp>
      <p:sp>
        <p:nvSpPr>
          <p:cNvPr id="18" name="TextBox 17">
            <a:extLst>
              <a:ext uri="{FF2B5EF4-FFF2-40B4-BE49-F238E27FC236}">
                <a16:creationId xmlns:a16="http://schemas.microsoft.com/office/drawing/2014/main" id="{D0FA9546-FE1B-05D8-D2D1-3F8729952547}"/>
              </a:ext>
            </a:extLst>
          </p:cNvPr>
          <p:cNvSpPr txBox="1"/>
          <p:nvPr/>
        </p:nvSpPr>
        <p:spPr>
          <a:xfrm>
            <a:off x="2441292" y="1333115"/>
            <a:ext cx="41457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average 3 times a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(@USD 6,250/year)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24AEBE-FC09-AB80-8115-ECBEF59D235D}"/>
                  </a:ext>
                </a:extLst>
              </p:cNvPr>
              <p:cNvSpPr txBox="1"/>
              <p:nvPr/>
            </p:nvSpPr>
            <p:spPr>
              <a:xfrm>
                <a:off x="2528787" y="2033679"/>
                <a:ext cx="2595326" cy="43390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pt-BR"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7</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000</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𝑙𝑖𝑡𝑟𝑒𝑠</m:t>
                        </m:r>
                        <m:r>
                          <a:rPr kumimoji="0" lang="en-SG"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m:rPr>
                            <m:nor/>
                          </m:rP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m:t> </m:t>
                        </m:r>
                      </m:num>
                      <m:den>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3 </m:t>
                        </m:r>
                        <m:r>
                          <a:rPr kumimoji="0" lang="en-SG"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𝑦𝑒𝑎𝑟𝑠</m:t>
                        </m:r>
                      </m:den>
                    </m:f>
                  </m:oMath>
                </a14:m>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 </a:t>
                </a:r>
                <a14:m>
                  <m:oMath xmlns:m="http://schemas.openxmlformats.org/officeDocument/2006/math">
                    <m:r>
                      <a:rPr kumimoji="0" lang="pt-BR" sz="1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2,333</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𝑙𝑖𝑡𝑟𝑒𝑠</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𝑦𝑒𝑎𝑟</m:t>
                    </m:r>
                  </m:oMath>
                </a14:m>
                <a:endParaRPr kumimoji="0" lang="en-SG"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7424AEBE-FC09-AB80-8115-ECBEF59D235D}"/>
                  </a:ext>
                </a:extLst>
              </p:cNvPr>
              <p:cNvSpPr txBox="1">
                <a:spLocks noRot="1" noChangeAspect="1" noMove="1" noResize="1" noEditPoints="1" noAdjustHandles="1" noChangeArrowheads="1" noChangeShapeType="1" noTextEdit="1"/>
              </p:cNvSpPr>
              <p:nvPr/>
            </p:nvSpPr>
            <p:spPr>
              <a:xfrm>
                <a:off x="2528787" y="2033679"/>
                <a:ext cx="2595326" cy="433901"/>
              </a:xfrm>
              <a:prstGeom prst="rect">
                <a:avLst/>
              </a:prstGeom>
              <a:blipFill>
                <a:blip r:embed="rId3"/>
                <a:stretch>
                  <a:fillRect l="-2347" t="-2817" r="-939"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030E579-852B-A980-37B3-4F048575DB49}"/>
                  </a:ext>
                </a:extLst>
              </p:cNvPr>
              <p:cNvSpPr txBox="1"/>
              <p:nvPr/>
            </p:nvSpPr>
            <p:spPr>
              <a:xfrm>
                <a:off x="2520377" y="2568264"/>
                <a:ext cx="294766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2,333 </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𝑙𝑖𝑡𝑟𝑒𝑠</m:t>
                      </m:r>
                      <m:r>
                        <a:rPr kumimoji="0" lang="en-SG" sz="1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𝑈𝑆𝐷</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4.00=</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𝑈𝑆𝐷</m:t>
                      </m:r>
                      <m:r>
                        <a:rPr kumimoji="0" lang="en-SG"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9,333</m:t>
                      </m:r>
                    </m:oMath>
                  </m:oMathPara>
                </a14:m>
                <a:endPar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6030E579-852B-A980-37B3-4F048575DB49}"/>
                  </a:ext>
                </a:extLst>
              </p:cNvPr>
              <p:cNvSpPr txBox="1">
                <a:spLocks noRot="1" noChangeAspect="1" noMove="1" noResize="1" noEditPoints="1" noAdjustHandles="1" noChangeArrowheads="1" noChangeShapeType="1" noTextEdit="1"/>
              </p:cNvSpPr>
              <p:nvPr/>
            </p:nvSpPr>
            <p:spPr>
              <a:xfrm>
                <a:off x="2520377" y="2568264"/>
                <a:ext cx="2947666" cy="215444"/>
              </a:xfrm>
              <a:prstGeom prst="rect">
                <a:avLst/>
              </a:prstGeom>
              <a:blipFill>
                <a:blip r:embed="rId4"/>
                <a:stretch>
                  <a:fillRect l="-1033" r="-620" b="-5556"/>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B742211D-F182-B30A-142A-9DD51E1CA4F8}"/>
              </a:ext>
            </a:extLst>
          </p:cNvPr>
          <p:cNvSpPr txBox="1"/>
          <p:nvPr/>
        </p:nvSpPr>
        <p:spPr>
          <a:xfrm>
            <a:off x="6756638" y="1439804"/>
            <a:ext cx="15244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18,750</a:t>
            </a:r>
          </a:p>
        </p:txBody>
      </p:sp>
      <p:sp>
        <p:nvSpPr>
          <p:cNvPr id="26" name="TextBox 25">
            <a:extLst>
              <a:ext uri="{FF2B5EF4-FFF2-40B4-BE49-F238E27FC236}">
                <a16:creationId xmlns:a16="http://schemas.microsoft.com/office/drawing/2014/main" id="{AE42B781-0E2D-D2B6-EBD0-99D541FF0AC5}"/>
              </a:ext>
            </a:extLst>
          </p:cNvPr>
          <p:cNvSpPr txBox="1"/>
          <p:nvPr/>
        </p:nvSpPr>
        <p:spPr>
          <a:xfrm>
            <a:off x="6717862" y="2302791"/>
            <a:ext cx="15688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9,333</a:t>
            </a:r>
          </a:p>
        </p:txBody>
      </p:sp>
      <p:sp>
        <p:nvSpPr>
          <p:cNvPr id="36" name="TextBox 35">
            <a:extLst>
              <a:ext uri="{FF2B5EF4-FFF2-40B4-BE49-F238E27FC236}">
                <a16:creationId xmlns:a16="http://schemas.microsoft.com/office/drawing/2014/main" id="{80B230FE-A0CC-4146-C6D4-EC989475A399}"/>
              </a:ext>
            </a:extLst>
          </p:cNvPr>
          <p:cNvSpPr txBox="1"/>
          <p:nvPr/>
        </p:nvSpPr>
        <p:spPr>
          <a:xfrm>
            <a:off x="10094411" y="1443163"/>
            <a:ext cx="15791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18,750</a:t>
            </a:r>
          </a:p>
        </p:txBody>
      </p:sp>
      <p:sp>
        <p:nvSpPr>
          <p:cNvPr id="37" name="TextBox 36">
            <a:extLst>
              <a:ext uri="{FF2B5EF4-FFF2-40B4-BE49-F238E27FC236}">
                <a16:creationId xmlns:a16="http://schemas.microsoft.com/office/drawing/2014/main" id="{4C380614-8DE4-A2C6-6A11-EAB712F23BF3}"/>
              </a:ext>
            </a:extLst>
          </p:cNvPr>
          <p:cNvSpPr txBox="1"/>
          <p:nvPr/>
        </p:nvSpPr>
        <p:spPr>
          <a:xfrm>
            <a:off x="10131014" y="2309293"/>
            <a:ext cx="15688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9,333</a:t>
            </a:r>
          </a:p>
        </p:txBody>
      </p:sp>
      <p:sp>
        <p:nvSpPr>
          <p:cNvPr id="38" name="TextBox 37">
            <a:extLst>
              <a:ext uri="{FF2B5EF4-FFF2-40B4-BE49-F238E27FC236}">
                <a16:creationId xmlns:a16="http://schemas.microsoft.com/office/drawing/2014/main" id="{B061E479-9BC7-AD17-2914-F0BF74C186AD}"/>
              </a:ext>
            </a:extLst>
          </p:cNvPr>
          <p:cNvSpPr txBox="1"/>
          <p:nvPr/>
        </p:nvSpPr>
        <p:spPr>
          <a:xfrm>
            <a:off x="2520377" y="2980674"/>
            <a:ext cx="41019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replacement of collector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twice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USD 820 per collector</a:t>
            </a:r>
          </a:p>
        </p:txBody>
      </p:sp>
      <p:sp>
        <p:nvSpPr>
          <p:cNvPr id="39" name="TextBox 38">
            <a:extLst>
              <a:ext uri="{FF2B5EF4-FFF2-40B4-BE49-F238E27FC236}">
                <a16:creationId xmlns:a16="http://schemas.microsoft.com/office/drawing/2014/main" id="{84404F91-C900-139C-49E0-5C70639CC12E}"/>
              </a:ext>
            </a:extLst>
          </p:cNvPr>
          <p:cNvSpPr txBox="1"/>
          <p:nvPr/>
        </p:nvSpPr>
        <p:spPr>
          <a:xfrm>
            <a:off x="2485038" y="3833497"/>
            <a:ext cx="41019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5% of tank capacity of 7,000 litres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(7,000 litres x 5% = 350 litres)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(350 litres x USD4.00 = USD1,400.00) </a:t>
            </a:r>
          </a:p>
        </p:txBody>
      </p:sp>
      <p:sp>
        <p:nvSpPr>
          <p:cNvPr id="40" name="TextBox 39">
            <a:extLst>
              <a:ext uri="{FF2B5EF4-FFF2-40B4-BE49-F238E27FC236}">
                <a16:creationId xmlns:a16="http://schemas.microsoft.com/office/drawing/2014/main" id="{6FA36CE9-CC73-AE8E-83C6-B41D71B52B4F}"/>
              </a:ext>
            </a:extLst>
          </p:cNvPr>
          <p:cNvSpPr txBox="1"/>
          <p:nvPr/>
        </p:nvSpPr>
        <p:spPr>
          <a:xfrm>
            <a:off x="8689460" y="316467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1,640</a:t>
            </a:r>
          </a:p>
        </p:txBody>
      </p:sp>
      <p:sp>
        <p:nvSpPr>
          <p:cNvPr id="41" name="TextBox 40">
            <a:extLst>
              <a:ext uri="{FF2B5EF4-FFF2-40B4-BE49-F238E27FC236}">
                <a16:creationId xmlns:a16="http://schemas.microsoft.com/office/drawing/2014/main" id="{4B2B7710-79D6-7CFD-E11D-972AB61C4A80}"/>
              </a:ext>
            </a:extLst>
          </p:cNvPr>
          <p:cNvSpPr txBox="1"/>
          <p:nvPr/>
        </p:nvSpPr>
        <p:spPr>
          <a:xfrm>
            <a:off x="10323259" y="3158354"/>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-1,640</a:t>
            </a:r>
          </a:p>
        </p:txBody>
      </p:sp>
      <p:sp>
        <p:nvSpPr>
          <p:cNvPr id="42" name="TextBox 41">
            <a:extLst>
              <a:ext uri="{FF2B5EF4-FFF2-40B4-BE49-F238E27FC236}">
                <a16:creationId xmlns:a16="http://schemas.microsoft.com/office/drawing/2014/main" id="{FDFF445A-994C-2FBF-45B9-1B079C86AF6B}"/>
              </a:ext>
            </a:extLst>
          </p:cNvPr>
          <p:cNvSpPr txBox="1"/>
          <p:nvPr/>
        </p:nvSpPr>
        <p:spPr>
          <a:xfrm>
            <a:off x="8682688" y="4055007"/>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1,400</a:t>
            </a:r>
          </a:p>
        </p:txBody>
      </p:sp>
      <p:sp>
        <p:nvSpPr>
          <p:cNvPr id="43" name="TextBox 42">
            <a:extLst>
              <a:ext uri="{FF2B5EF4-FFF2-40B4-BE49-F238E27FC236}">
                <a16:creationId xmlns:a16="http://schemas.microsoft.com/office/drawing/2014/main" id="{32F19698-A1FF-C093-332D-E3D28B5C2835}"/>
              </a:ext>
            </a:extLst>
          </p:cNvPr>
          <p:cNvSpPr txBox="1"/>
          <p:nvPr/>
        </p:nvSpPr>
        <p:spPr>
          <a:xfrm>
            <a:off x="10327223" y="404766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-1,400</a:t>
            </a:r>
          </a:p>
        </p:txBody>
      </p:sp>
      <p:sp>
        <p:nvSpPr>
          <p:cNvPr id="44" name="TextBox 43">
            <a:extLst>
              <a:ext uri="{FF2B5EF4-FFF2-40B4-BE49-F238E27FC236}">
                <a16:creationId xmlns:a16="http://schemas.microsoft.com/office/drawing/2014/main" id="{142D61A6-E264-A3B1-DBAE-C0EB3BB97A95}"/>
              </a:ext>
            </a:extLst>
          </p:cNvPr>
          <p:cNvSpPr txBox="1"/>
          <p:nvPr/>
        </p:nvSpPr>
        <p:spPr>
          <a:xfrm>
            <a:off x="8682688" y="2309294"/>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5" name="TextBox 44">
            <a:extLst>
              <a:ext uri="{FF2B5EF4-FFF2-40B4-BE49-F238E27FC236}">
                <a16:creationId xmlns:a16="http://schemas.microsoft.com/office/drawing/2014/main" id="{A8312160-BBB3-EB02-65CB-279715632727}"/>
              </a:ext>
            </a:extLst>
          </p:cNvPr>
          <p:cNvSpPr txBox="1"/>
          <p:nvPr/>
        </p:nvSpPr>
        <p:spPr>
          <a:xfrm>
            <a:off x="8689460" y="143786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6" name="TextBox 45">
            <a:extLst>
              <a:ext uri="{FF2B5EF4-FFF2-40B4-BE49-F238E27FC236}">
                <a16:creationId xmlns:a16="http://schemas.microsoft.com/office/drawing/2014/main" id="{682F7D4D-839F-D608-4848-9C1FB17497DF}"/>
              </a:ext>
            </a:extLst>
          </p:cNvPr>
          <p:cNvSpPr txBox="1"/>
          <p:nvPr/>
        </p:nvSpPr>
        <p:spPr>
          <a:xfrm>
            <a:off x="6939945" y="3196575"/>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7" name="TextBox 46">
            <a:extLst>
              <a:ext uri="{FF2B5EF4-FFF2-40B4-BE49-F238E27FC236}">
                <a16:creationId xmlns:a16="http://schemas.microsoft.com/office/drawing/2014/main" id="{9B39EC00-B5E0-6864-8527-47897049FED0}"/>
              </a:ext>
            </a:extLst>
          </p:cNvPr>
          <p:cNvSpPr txBox="1"/>
          <p:nvPr/>
        </p:nvSpPr>
        <p:spPr>
          <a:xfrm>
            <a:off x="6919378" y="405500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48" name="TextBox 47">
            <a:extLst>
              <a:ext uri="{FF2B5EF4-FFF2-40B4-BE49-F238E27FC236}">
                <a16:creationId xmlns:a16="http://schemas.microsoft.com/office/drawing/2014/main" id="{0B944E61-C350-D033-57FC-62C6F09E2D40}"/>
              </a:ext>
            </a:extLst>
          </p:cNvPr>
          <p:cNvSpPr txBox="1"/>
          <p:nvPr/>
        </p:nvSpPr>
        <p:spPr>
          <a:xfrm>
            <a:off x="7084950" y="5078197"/>
            <a:ext cx="11214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118,500</a:t>
            </a:r>
          </a:p>
        </p:txBody>
      </p:sp>
      <p:sp>
        <p:nvSpPr>
          <p:cNvPr id="49" name="TextBox 48">
            <a:extLst>
              <a:ext uri="{FF2B5EF4-FFF2-40B4-BE49-F238E27FC236}">
                <a16:creationId xmlns:a16="http://schemas.microsoft.com/office/drawing/2014/main" id="{3ECFD1BB-4914-2A5F-C5F0-DE1D568B62D9}"/>
              </a:ext>
            </a:extLst>
          </p:cNvPr>
          <p:cNvSpPr txBox="1"/>
          <p:nvPr/>
        </p:nvSpPr>
        <p:spPr>
          <a:xfrm>
            <a:off x="8687226" y="5074278"/>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112,580</a:t>
            </a:r>
          </a:p>
        </p:txBody>
      </p:sp>
      <p:sp>
        <p:nvSpPr>
          <p:cNvPr id="50" name="TextBox 49">
            <a:extLst>
              <a:ext uri="{FF2B5EF4-FFF2-40B4-BE49-F238E27FC236}">
                <a16:creationId xmlns:a16="http://schemas.microsoft.com/office/drawing/2014/main" id="{348020B3-3822-999E-A427-7D7845C531EE}"/>
              </a:ext>
            </a:extLst>
          </p:cNvPr>
          <p:cNvSpPr txBox="1"/>
          <p:nvPr/>
        </p:nvSpPr>
        <p:spPr>
          <a:xfrm>
            <a:off x="10354755" y="5074277"/>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5,920</a:t>
            </a:r>
          </a:p>
        </p:txBody>
      </p:sp>
      <p:sp>
        <p:nvSpPr>
          <p:cNvPr id="51" name="TextBox 50">
            <a:extLst>
              <a:ext uri="{FF2B5EF4-FFF2-40B4-BE49-F238E27FC236}">
                <a16:creationId xmlns:a16="http://schemas.microsoft.com/office/drawing/2014/main" id="{41CC56AD-7BC9-7977-15E4-CD941B27C403}"/>
              </a:ext>
            </a:extLst>
          </p:cNvPr>
          <p:cNvSpPr txBox="1"/>
          <p:nvPr/>
        </p:nvSpPr>
        <p:spPr>
          <a:xfrm>
            <a:off x="2485039" y="4656106"/>
            <a:ext cx="410197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reduce 5% of power consumption of hydraulic pump motor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417kW (150kW x 2 machine x 95 x 22kW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(417kW X 46% X 18h X 22 days X 12 months X 5% X USD013USD/kWh)</a:t>
            </a:r>
          </a:p>
        </p:txBody>
      </p:sp>
      <p:sp>
        <p:nvSpPr>
          <p:cNvPr id="52" name="TextBox 51">
            <a:extLst>
              <a:ext uri="{FF2B5EF4-FFF2-40B4-BE49-F238E27FC236}">
                <a16:creationId xmlns:a16="http://schemas.microsoft.com/office/drawing/2014/main" id="{CF4DEDF4-CF28-B48C-DFA5-AD7F28C00E44}"/>
              </a:ext>
            </a:extLst>
          </p:cNvPr>
          <p:cNvSpPr txBox="1"/>
          <p:nvPr/>
        </p:nvSpPr>
        <p:spPr>
          <a:xfrm>
            <a:off x="4975206" y="6019704"/>
            <a:ext cx="162270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rPr>
              <a:t>Total Saving</a:t>
            </a:r>
          </a:p>
        </p:txBody>
      </p:sp>
      <p:sp>
        <p:nvSpPr>
          <p:cNvPr id="53" name="TextBox 52">
            <a:extLst>
              <a:ext uri="{FF2B5EF4-FFF2-40B4-BE49-F238E27FC236}">
                <a16:creationId xmlns:a16="http://schemas.microsoft.com/office/drawing/2014/main" id="{66921800-88E2-EABB-4BCE-BEA8A037D4B5}"/>
              </a:ext>
            </a:extLst>
          </p:cNvPr>
          <p:cNvSpPr txBox="1"/>
          <p:nvPr/>
        </p:nvSpPr>
        <p:spPr>
          <a:xfrm>
            <a:off x="6949782" y="6023942"/>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146,580</a:t>
            </a:r>
          </a:p>
        </p:txBody>
      </p:sp>
      <p:sp>
        <p:nvSpPr>
          <p:cNvPr id="54" name="TextBox 53">
            <a:extLst>
              <a:ext uri="{FF2B5EF4-FFF2-40B4-BE49-F238E27FC236}">
                <a16:creationId xmlns:a16="http://schemas.microsoft.com/office/drawing/2014/main" id="{3316E684-9E1E-48A1-A0DA-223A7A745845}"/>
              </a:ext>
            </a:extLst>
          </p:cNvPr>
          <p:cNvSpPr txBox="1"/>
          <p:nvPr/>
        </p:nvSpPr>
        <p:spPr>
          <a:xfrm>
            <a:off x="8657188" y="6019703"/>
            <a:ext cx="1121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white"/>
                </a:solidFill>
                <a:effectLst/>
                <a:uLnTx/>
                <a:uFillTx/>
                <a:latin typeface="Calibri" panose="020F0502020204030204"/>
                <a:ea typeface="+mn-ea"/>
                <a:cs typeface="+mn-cs"/>
              </a:rPr>
              <a:t>115,620</a:t>
            </a:r>
          </a:p>
        </p:txBody>
      </p:sp>
      <p:sp>
        <p:nvSpPr>
          <p:cNvPr id="55" name="TextBox 54">
            <a:extLst>
              <a:ext uri="{FF2B5EF4-FFF2-40B4-BE49-F238E27FC236}">
                <a16:creationId xmlns:a16="http://schemas.microsoft.com/office/drawing/2014/main" id="{CFF998CF-2DFF-30AF-1E33-033ED5B2173B}"/>
              </a:ext>
            </a:extLst>
          </p:cNvPr>
          <p:cNvSpPr txBox="1"/>
          <p:nvPr/>
        </p:nvSpPr>
        <p:spPr>
          <a:xfrm>
            <a:off x="10480943" y="6014155"/>
            <a:ext cx="8690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1" u="none" strike="noStrike" kern="1200" cap="none" spc="0" normalizeH="0" baseline="0" noProof="0" dirty="0">
                <a:ln>
                  <a:noFill/>
                </a:ln>
                <a:solidFill>
                  <a:prstClr val="black"/>
                </a:solidFill>
                <a:effectLst/>
                <a:uLnTx/>
                <a:uFillTx/>
                <a:latin typeface="Calibri" panose="020F0502020204030204"/>
                <a:ea typeface="+mn-ea"/>
                <a:cs typeface="+mn-cs"/>
              </a:rPr>
              <a:t>30,960</a:t>
            </a:r>
          </a:p>
        </p:txBody>
      </p:sp>
    </p:spTree>
    <p:extLst>
      <p:ext uri="{BB962C8B-B14F-4D97-AF65-F5344CB8AC3E}">
        <p14:creationId xmlns:p14="http://schemas.microsoft.com/office/powerpoint/2010/main" val="2976735410"/>
      </p:ext>
    </p:extLst>
  </p:cSld>
  <p:clrMapOvr>
    <a:masterClrMapping/>
  </p:clrMapOvr>
  <mc:AlternateContent xmlns:mc="http://schemas.openxmlformats.org/markup-compatibility/2006" xmlns:p14="http://schemas.microsoft.com/office/powerpoint/2010/main">
    <mc:Choice Requires="p14">
      <p:transition spd="slow" p14:dur="2000" advTm="81810"/>
    </mc:Choice>
    <mc:Fallback xmlns="">
      <p:transition spd="slow" advTm="81810"/>
    </mc:Fallback>
  </mc:AlternateContent>
  <p:extLst>
    <p:ext uri="{3A86A75C-4F4B-4683-9AE1-C65F6400EC91}">
      <p14:laserTraceLst xmlns:p14="http://schemas.microsoft.com/office/powerpoint/2010/main">
        <p14:tracePtLst>
          <p14:tracePt t="1089" x="10344150" y="3359150"/>
          <p14:tracePt t="1091" x="10452100" y="3197225"/>
          <p14:tracePt t="1091" x="10975975" y="2794000"/>
          <p14:tracePt t="1092" x="11042650" y="2754313"/>
          <p14:tracePt t="1098" x="11042650" y="2767013"/>
          <p14:tracePt t="1106" x="10955338" y="2781300"/>
          <p14:tracePt t="1115" x="10868025" y="2847975"/>
          <p14:tracePt t="1123" x="10795000" y="2901950"/>
          <p14:tracePt t="1130" x="10680700" y="2968625"/>
          <p14:tracePt t="1137" x="10666413" y="2974975"/>
          <p14:tracePt t="1145" x="10666413" y="2982913"/>
          <p14:tracePt t="1394" x="10666413" y="2974975"/>
          <p14:tracePt t="1401" x="10666413" y="2955925"/>
          <p14:tracePt t="1407" x="10666413" y="2895600"/>
          <p14:tracePt t="1414" x="10666413" y="2847975"/>
          <p14:tracePt t="1422" x="10666413" y="2781300"/>
          <p14:tracePt t="1429" x="10680700" y="2713038"/>
          <p14:tracePt t="1438" x="10701338" y="2667000"/>
          <p14:tracePt t="1445" x="10734675" y="2559050"/>
          <p14:tracePt t="1453" x="10753725" y="2444750"/>
          <p14:tracePt t="1459" x="10774363" y="2336800"/>
          <p14:tracePt t="1467" x="10801350" y="2243138"/>
          <p14:tracePt t="1474" x="10828338" y="2155825"/>
          <p14:tracePt t="1482" x="10848975" y="2101850"/>
          <p14:tracePt t="1490" x="10882313" y="2028825"/>
          <p14:tracePt t="1497" x="10888663" y="1995488"/>
          <p14:tracePt t="1505" x="10915650" y="1960563"/>
          <p14:tracePt t="1512" x="10936288" y="1914525"/>
          <p14:tracePt t="1520" x="10942638" y="1893888"/>
          <p14:tracePt t="1528" x="10948988" y="1873250"/>
          <p14:tracePt t="1535" x="10955338" y="1820863"/>
          <p14:tracePt t="1542" x="10955338" y="1812925"/>
          <p14:tracePt t="1549" x="10955338" y="1793875"/>
          <p14:tracePt t="1556" x="10955338" y="1752600"/>
          <p14:tracePt t="1565" x="10948988" y="1719263"/>
          <p14:tracePt t="1573" x="10936288" y="1698625"/>
          <p14:tracePt t="1579" x="10915650" y="1658938"/>
          <p14:tracePt t="1588" x="10909300" y="1646238"/>
          <p14:tracePt t="1594" x="10902950" y="1619250"/>
          <p14:tracePt t="1601" x="10895013" y="1604963"/>
          <p14:tracePt t="1609" x="10895013" y="1592263"/>
          <p14:tracePt t="1619" x="10888663" y="1577975"/>
          <p14:tracePt t="1624" x="10882313" y="1571625"/>
          <p14:tracePt t="1633" x="10868025" y="1565275"/>
          <p14:tracePt t="1640" x="10855325" y="1550988"/>
          <p14:tracePt t="1647" x="10821988" y="1538288"/>
          <p14:tracePt t="1654" x="10801350" y="1524000"/>
          <p14:tracePt t="1661" x="10774363" y="1504950"/>
          <p14:tracePt t="1669" x="10747375" y="1490663"/>
          <p14:tracePt t="1677" x="10734675" y="1490663"/>
          <p14:tracePt t="1685" x="10728325" y="1484313"/>
          <p14:tracePt t="1708" x="10720388" y="1484313"/>
          <p14:tracePt t="1714" x="10714038" y="1477963"/>
          <p14:tracePt t="1724" x="10707688" y="1477963"/>
          <p14:tracePt t="1731" x="10693400" y="1463675"/>
          <p14:tracePt t="1738" x="10680700" y="1450975"/>
          <p14:tracePt t="1746" x="10660063" y="1444625"/>
          <p14:tracePt t="1752" x="10626725" y="1430338"/>
          <p14:tracePt t="1759" x="10606088" y="1403350"/>
          <p14:tracePt t="1767" x="10593388" y="1397000"/>
          <p14:tracePt t="1774" x="10560050" y="1384300"/>
          <p14:tracePt t="1782" x="10545763" y="1376363"/>
          <p14:tracePt t="1789" x="10533063" y="1370013"/>
          <p14:tracePt t="1796" x="10518775" y="1363663"/>
          <p14:tracePt t="1805" x="10518775" y="1357313"/>
          <p14:tracePt t="1812" x="10506075" y="1349375"/>
          <p14:tracePt t="1819" x="10491788" y="1343025"/>
          <p14:tracePt t="1826" x="10466388" y="1330325"/>
          <p14:tracePt t="1834" x="10445750" y="1316038"/>
          <p14:tracePt t="1842" x="10404475" y="1296988"/>
          <p14:tracePt t="1850" x="10391775" y="1282700"/>
          <p14:tracePt t="1858" x="10358438" y="1255713"/>
          <p14:tracePt t="1864" x="10317163" y="1228725"/>
          <p14:tracePt t="1873" x="10304463" y="1209675"/>
          <p14:tracePt t="1879" x="10283825" y="1182688"/>
          <p14:tracePt t="1887" x="10229850" y="1108075"/>
          <p14:tracePt t="1894" x="10223500" y="1095375"/>
          <p14:tracePt t="1903" x="10210800" y="1074738"/>
          <p14:tracePt t="1910" x="10190163" y="1054100"/>
          <p14:tracePt t="1917" x="10190163" y="1047750"/>
          <p14:tracePt t="1925" x="10177463" y="1041400"/>
          <p14:tracePt t="1949" x="10177463" y="1035050"/>
          <p14:tracePt t="1955" x="10177463" y="1027113"/>
          <p14:tracePt t="1963" x="10177463" y="1020763"/>
          <p14:tracePt t="1973" x="10177463" y="1014413"/>
          <p14:tracePt t="1976" x="10177463" y="1000125"/>
          <p14:tracePt t="1984" x="10177463" y="987425"/>
          <p14:tracePt t="1993" x="10183813" y="960438"/>
          <p14:tracePt t="1999" x="10183813" y="920750"/>
          <p14:tracePt t="2008" x="10183813" y="900113"/>
          <p14:tracePt t="2014" x="10183813" y="879475"/>
          <p14:tracePt t="2022" x="10183813" y="846138"/>
          <p14:tracePt t="2029" x="10183813" y="839788"/>
          <p14:tracePt t="2036" x="10183813" y="833438"/>
          <p14:tracePt t="2045" x="10183813" y="825500"/>
          <p14:tracePt t="2061" x="10183813" y="819150"/>
          <p14:tracePt t="2089" x="10183813" y="812800"/>
          <p14:tracePt t="2093" x="10183813" y="806450"/>
          <p14:tracePt t="2097" x="10190163" y="792163"/>
          <p14:tracePt t="2113" x="10190163" y="779463"/>
          <p14:tracePt t="2120" x="10190163" y="773113"/>
          <p14:tracePt t="2127" x="10190163" y="758825"/>
          <p14:tracePt t="2135" x="10196513" y="758825"/>
          <p14:tracePt t="2142" x="10196513" y="752475"/>
          <p14:tracePt t="2149" x="10196513" y="746125"/>
          <p14:tracePt t="2174" x="10196513" y="738188"/>
          <p14:tracePt t="2181" x="10196513" y="731838"/>
          <p14:tracePt t="2190" x="10204450" y="731838"/>
          <p14:tracePt t="2196" x="10210800" y="731838"/>
          <p14:tracePt t="2204" x="10210800" y="725488"/>
          <p14:tracePt t="2210" x="10217150" y="719138"/>
          <p14:tracePt t="2217" x="10223500" y="712788"/>
          <p14:tracePt t="2224" x="10223500" y="704850"/>
          <p14:tracePt t="2241" x="10223500" y="698500"/>
          <p14:tracePt t="2451" x="10217150" y="698500"/>
          <p14:tracePt t="2458" x="10210800" y="698500"/>
          <p14:tracePt t="2465" x="10204450" y="698500"/>
          <p14:tracePt t="2473" x="10196513" y="698500"/>
          <p14:tracePt t="2480" x="10190163" y="698500"/>
          <p14:tracePt t="2487" x="10183813" y="698500"/>
          <p14:tracePt t="2503" x="10177463" y="692150"/>
          <p14:tracePt t="2541" x="10169525" y="692150"/>
          <p14:tracePt t="2557" x="10156825" y="677863"/>
          <p14:tracePt t="2563" x="10156825" y="671513"/>
          <p14:tracePt t="2570" x="10150475" y="665163"/>
          <p14:tracePt t="2578" x="10142538" y="658813"/>
          <p14:tracePt t="2586" x="10142538" y="650875"/>
          <p14:tracePt t="2601" x="10142538" y="644525"/>
          <p14:tracePt t="2607" x="10136188" y="638175"/>
          <p14:tracePt t="2735" x="10136188" y="631825"/>
          <p14:tracePt t="2750" x="10136188" y="623888"/>
          <p14:tracePt t="2765" x="10136188" y="617538"/>
          <p14:tracePt t="2780" x="10142538" y="617538"/>
          <p14:tracePt t="2788" x="10150475" y="617538"/>
          <p14:tracePt t="2796" x="10163175" y="617538"/>
          <p14:tracePt t="2805" x="10169525" y="617538"/>
          <p14:tracePt t="2812" x="10190163" y="617538"/>
          <p14:tracePt t="2816" x="10217150" y="617538"/>
          <p14:tracePt t="2824" x="10229850" y="617538"/>
          <p14:tracePt t="2832" x="10271125" y="604838"/>
          <p14:tracePt t="2842" x="10304463" y="604838"/>
          <p14:tracePt t="2846" x="10331450" y="604838"/>
          <p14:tracePt t="2854" x="10352088" y="604838"/>
          <p14:tracePt t="2861" x="10385425" y="604838"/>
          <p14:tracePt t="2869" x="10412413" y="604838"/>
          <p14:tracePt t="2877" x="10439400" y="604838"/>
          <p14:tracePt t="2884" x="10445750" y="604838"/>
          <p14:tracePt t="2892" x="10472738" y="604838"/>
          <p14:tracePt t="2899" x="10479088" y="604838"/>
          <p14:tracePt t="2916" x="10485438" y="604838"/>
          <p14:tracePt t="2923" x="10499725" y="604838"/>
          <p14:tracePt t="2930" x="10533063" y="604838"/>
          <p14:tracePt t="2937" x="10539413" y="604838"/>
          <p14:tracePt t="2944" x="10566400" y="604838"/>
          <p14:tracePt t="2953" x="10593388" y="604838"/>
          <p14:tracePt t="2959" x="10614025" y="604838"/>
          <p14:tracePt t="2967" x="10641013" y="604838"/>
          <p14:tracePt t="2975" x="10666413" y="604838"/>
          <p14:tracePt t="2983" x="10680700" y="604838"/>
          <p14:tracePt t="2989" x="10693400" y="604838"/>
          <p14:tracePt t="2996" x="10714038" y="604838"/>
          <p14:tracePt t="3004" x="10728325" y="604838"/>
          <p14:tracePt t="3012" x="10741025" y="604838"/>
          <p14:tracePt t="3019" x="10747375" y="604838"/>
          <p14:tracePt t="3027" x="10768013" y="604838"/>
          <p14:tracePt t="3034" x="10780713" y="604838"/>
          <p14:tracePt t="3042" x="10795000" y="604838"/>
          <p14:tracePt t="3049" x="10807700" y="604838"/>
          <p14:tracePt t="3057" x="10828338" y="604838"/>
          <p14:tracePt t="3064" x="10868025" y="604838"/>
          <p14:tracePt t="3075" x="10895013" y="604838"/>
          <p14:tracePt t="3080" x="10936288" y="604838"/>
          <p14:tracePt t="3087" x="10990263" y="604838"/>
          <p14:tracePt t="3095" x="11023600" y="604838"/>
          <p14:tracePt t="3101" x="11050588" y="604838"/>
          <p14:tracePt t="3109" x="11077575" y="604838"/>
          <p14:tracePt t="3117" x="11083925" y="604838"/>
          <p14:tracePt t="3125" x="11090275" y="604838"/>
          <p14:tracePt t="3426" x="11090275" y="611188"/>
          <p14:tracePt t="3432" x="11090275" y="617538"/>
          <p14:tracePt t="3439" x="11090275" y="623888"/>
          <p14:tracePt t="3448" x="11083925" y="631825"/>
          <p14:tracePt t="3454" x="11077575" y="638175"/>
          <p14:tracePt t="3523" x="11083925" y="638175"/>
          <p14:tracePt t="3529" x="11083925" y="644525"/>
          <p14:tracePt t="3536" x="11096625" y="650875"/>
          <p14:tracePt t="3545" x="11104563" y="650875"/>
          <p14:tracePt t="3552" x="11123613" y="658813"/>
          <p14:tracePt t="3559" x="11137900" y="658813"/>
          <p14:tracePt t="3566" x="11198225" y="658813"/>
          <p14:tracePt t="3574" x="11304588" y="658813"/>
          <p14:tracePt t="3583" x="11358563" y="658813"/>
          <p14:tracePt t="3590" x="11439525" y="658813"/>
          <p14:tracePt t="3598" x="11506200" y="658813"/>
          <p14:tracePt t="3604" x="11533188" y="658813"/>
          <p14:tracePt t="3612" x="11553825" y="658813"/>
          <p14:tracePt t="3619" x="11560175" y="658813"/>
          <p14:tracePt t="3627" x="11566525" y="658813"/>
          <p14:tracePt t="3642" x="11574463" y="658813"/>
          <p14:tracePt t="3650" x="11580813" y="658813"/>
          <p14:tracePt t="3657" x="11587163" y="665163"/>
          <p14:tracePt t="3664" x="11607800" y="665163"/>
          <p14:tracePt t="3672" x="11634788" y="665163"/>
          <p14:tracePt t="3679" x="11661775" y="665163"/>
          <p14:tracePt t="3687" x="11688763" y="665163"/>
          <p14:tracePt t="3694" x="11707813" y="665163"/>
          <p14:tracePt t="3703" x="11728450" y="665163"/>
          <p14:tracePt t="3710" x="11755438" y="665163"/>
          <p14:tracePt t="3724" x="11761788" y="665163"/>
          <p14:tracePt t="3733" x="11768138" y="665163"/>
          <p14:tracePt t="3785" x="11768138" y="671513"/>
          <p14:tracePt t="3792" x="11768138" y="677863"/>
          <p14:tracePt t="3799" x="11768138" y="692150"/>
          <p14:tracePt t="3807" x="11776075" y="704850"/>
          <p14:tracePt t="3815" x="11776075" y="725488"/>
          <p14:tracePt t="3822" x="11776075" y="746125"/>
          <p14:tracePt t="3829" x="11776075" y="758825"/>
          <p14:tracePt t="3837" x="11768138" y="792163"/>
          <p14:tracePt t="3845" x="11761788" y="819150"/>
          <p14:tracePt t="3852" x="11741150" y="879475"/>
          <p14:tracePt t="3859" x="11741150" y="920750"/>
          <p14:tracePt t="3868" x="11741150" y="974725"/>
          <p14:tracePt t="3875" x="11728450" y="1047750"/>
          <p14:tracePt t="3884" x="11728450" y="1087438"/>
          <p14:tracePt t="3889" x="11728450" y="1141413"/>
          <p14:tracePt t="3897" x="11707813" y="1262063"/>
          <p14:tracePt t="3904" x="11707813" y="1296988"/>
          <p14:tracePt t="3913" x="11707813" y="1336675"/>
          <p14:tracePt t="3919" x="11707813" y="1444625"/>
          <p14:tracePt t="3928" x="11707813" y="1524000"/>
          <p14:tracePt t="3934" x="11707813" y="1565275"/>
          <p14:tracePt t="3942" x="11707813" y="1631950"/>
          <p14:tracePt t="3949" x="11707813" y="1658938"/>
          <p14:tracePt t="3958" x="11707813" y="1673225"/>
          <p14:tracePt t="3966" x="11707813" y="1679575"/>
          <p14:tracePt t="3972" x="11707813" y="1692275"/>
          <p14:tracePt t="4124" x="11707813" y="1685925"/>
          <p14:tracePt t="4129" x="11707813" y="1679575"/>
          <p14:tracePt t="4160" x="11707813" y="1673225"/>
          <p14:tracePt t="4175" x="11701463" y="1665288"/>
          <p14:tracePt t="4183" x="11695113" y="1658938"/>
          <p14:tracePt t="4190" x="11688763" y="1652588"/>
          <p14:tracePt t="4196" x="11680825" y="1638300"/>
          <p14:tracePt t="4204" x="11634788" y="1611313"/>
          <p14:tracePt t="4212" x="11587163" y="1598613"/>
          <p14:tracePt t="4220" x="11560175" y="1585913"/>
          <p14:tracePt t="4226" x="11499850" y="1558925"/>
          <p14:tracePt t="4235" x="11466513" y="1550988"/>
          <p14:tracePt t="4244" x="11439525" y="1544638"/>
          <p14:tracePt t="4250" x="11406188" y="1538288"/>
          <p14:tracePt t="4257" x="11372850" y="1538288"/>
          <p14:tracePt t="4264" x="11345863" y="1538288"/>
          <p14:tracePt t="4272" x="11304588" y="1538288"/>
          <p14:tracePt t="4281" x="11271250" y="1538288"/>
          <p14:tracePt t="4288" x="11231563" y="1538288"/>
          <p14:tracePt t="4296" x="11177588" y="1538288"/>
          <p14:tracePt t="4303" x="11137900" y="1544638"/>
          <p14:tracePt t="4312" x="11090275" y="1558925"/>
          <p14:tracePt t="4320" x="10969625" y="1565275"/>
          <p14:tracePt t="4326" x="10955338" y="1565275"/>
          <p14:tracePt t="4333" x="10915650" y="1565275"/>
          <p14:tracePt t="4341" x="10848975" y="1565275"/>
          <p14:tracePt t="4349" x="10807700" y="1565275"/>
          <p14:tracePt t="4356" x="10774363" y="1565275"/>
          <p14:tracePt t="4364" x="10768013" y="1565275"/>
          <p14:tracePt t="4378" x="10761663" y="1565275"/>
          <p14:tracePt t="4415" x="10753725" y="1550988"/>
          <p14:tracePt t="4423" x="10753725" y="1544638"/>
          <p14:tracePt t="4433" x="10753725" y="1531938"/>
          <p14:tracePt t="4438" x="10753725" y="1517650"/>
          <p14:tracePt t="4445" x="10753725" y="1498600"/>
          <p14:tracePt t="4453" x="10753725" y="1463675"/>
          <p14:tracePt t="4459" x="10753725" y="1450975"/>
          <p14:tracePt t="4466" x="10753725" y="1430338"/>
          <p14:tracePt t="4474" x="10774363" y="1417638"/>
          <p14:tracePt t="4482" x="10801350" y="1397000"/>
          <p14:tracePt t="4489" x="10821988" y="1384300"/>
          <p14:tracePt t="4497" x="10834688" y="1376363"/>
          <p14:tracePt t="4504" x="10848975" y="1363663"/>
          <p14:tracePt t="4511" x="10861675" y="1363663"/>
          <p14:tracePt t="4520" x="10861675" y="1357313"/>
          <p14:tracePt t="4528" x="10868025" y="1343025"/>
          <p14:tracePt t="4534" x="10868025" y="1336675"/>
          <p14:tracePt t="4541" x="10868025" y="1330325"/>
          <p14:tracePt t="4558" x="10868025" y="1323975"/>
          <p14:tracePt t="4573" x="10868025" y="1316038"/>
          <p14:tracePt t="4583" x="10868025" y="1309688"/>
          <p14:tracePt t="4589" x="10868025" y="1303338"/>
          <p14:tracePt t="4597" x="10868025" y="1296988"/>
          <p14:tracePt t="4611" x="10875963" y="1289050"/>
          <p14:tracePt t="4618" x="10875963" y="1282700"/>
          <p14:tracePt t="4625" x="10895013" y="1276350"/>
          <p14:tracePt t="4633" x="10909300" y="1270000"/>
          <p14:tracePt t="4639" x="10942638" y="1262063"/>
          <p14:tracePt t="4647" x="10969625" y="1243013"/>
          <p14:tracePt t="4654" x="11017250" y="1236663"/>
          <p14:tracePt t="4663" x="11090275" y="1201738"/>
          <p14:tracePt t="4671" x="11144250" y="1182688"/>
          <p14:tracePt t="4677" x="11217275" y="1155700"/>
          <p14:tracePt t="4686" x="11252200" y="1128713"/>
          <p14:tracePt t="4692" x="11312525" y="1095375"/>
          <p14:tracePt t="4699" x="11372850" y="1068388"/>
          <p14:tracePt t="4707" x="11418888" y="1041400"/>
          <p14:tracePt t="4716" x="11439525" y="1027113"/>
          <p14:tracePt t="4724" x="11472863" y="1000125"/>
          <p14:tracePt t="4729" x="11506200" y="974725"/>
          <p14:tracePt t="4738" x="11526838" y="960438"/>
          <p14:tracePt t="4744" x="11533188" y="939800"/>
          <p14:tracePt t="4752" x="11541125" y="906463"/>
          <p14:tracePt t="4760" x="11547475" y="893763"/>
          <p14:tracePt t="4767" x="11547475" y="873125"/>
          <p14:tracePt t="4774" x="11547475" y="839788"/>
          <p14:tracePt t="4782" x="11547475" y="812800"/>
          <p14:tracePt t="4789" x="11547475" y="800100"/>
          <p14:tracePt t="4799" x="11547475" y="765175"/>
          <p14:tracePt t="4806" x="11547475" y="746125"/>
          <p14:tracePt t="4814" x="11547475" y="731838"/>
          <p14:tracePt t="4821" x="11547475" y="719138"/>
          <p14:tracePt t="4828" x="11547475" y="698500"/>
          <p14:tracePt t="4835" x="11526838" y="677863"/>
          <p14:tracePt t="4841" x="11514138" y="650875"/>
          <p14:tracePt t="4850" x="11493500" y="631825"/>
          <p14:tracePt t="4856" x="11466513" y="617538"/>
          <p14:tracePt t="4865" x="11453813" y="598488"/>
          <p14:tracePt t="4871" x="11439525" y="584200"/>
          <p14:tracePt t="4880" x="11406188" y="563563"/>
          <p14:tracePt t="4886" x="11372850" y="536575"/>
          <p14:tracePt t="4894" x="11366500" y="530225"/>
          <p14:tracePt t="4902" x="11339513" y="523875"/>
          <p14:tracePt t="4909" x="11304588" y="517525"/>
          <p14:tracePt t="4917" x="11264900" y="496888"/>
          <p14:tracePt t="4924" x="11217275" y="476250"/>
          <p14:tracePt t="4933" x="11177588" y="476250"/>
          <p14:tracePt t="4941" x="11117263" y="469900"/>
          <p14:tracePt t="4947" x="11050588" y="457200"/>
          <p14:tracePt t="4955" x="11009313" y="457200"/>
          <p14:tracePt t="4963" x="10969625" y="457200"/>
          <p14:tracePt t="4969" x="10909300" y="449263"/>
          <p14:tracePt t="4976" x="10882313" y="449263"/>
          <p14:tracePt t="4984" x="10855325" y="449263"/>
          <p14:tracePt t="4992" x="10821988" y="449263"/>
          <p14:tracePt t="5000" x="10788650" y="449263"/>
          <p14:tracePt t="5007" x="10768013" y="449263"/>
          <p14:tracePt t="5015" x="10728325" y="449263"/>
          <p14:tracePt t="5022" x="10687050" y="449263"/>
          <p14:tracePt t="5029" x="10641013" y="449263"/>
          <p14:tracePt t="5038" x="10614025" y="449263"/>
          <p14:tracePt t="5044" x="10579100" y="449263"/>
          <p14:tracePt t="5053" x="10553700" y="449263"/>
          <p14:tracePt t="5059" x="10518775" y="457200"/>
          <p14:tracePt t="5067" x="10506075" y="463550"/>
          <p14:tracePt t="5086" x="10479088" y="476250"/>
          <p14:tracePt t="5091" x="10466388" y="484188"/>
          <p14:tracePt t="5098" x="10452100" y="496888"/>
          <p14:tracePt t="5104" x="10431463" y="511175"/>
          <p14:tracePt t="5112" x="10412413" y="530225"/>
          <p14:tracePt t="5119" x="10398125" y="550863"/>
          <p14:tracePt t="5126" x="10379075" y="584200"/>
          <p14:tracePt t="5135" x="10352088" y="611188"/>
          <p14:tracePt t="5142" x="10337800" y="631825"/>
          <p14:tracePt t="5150" x="10317163" y="665163"/>
          <p14:tracePt t="5157" x="10304463" y="698500"/>
          <p14:tracePt t="5164" x="10298113" y="731838"/>
          <p14:tracePt t="5172" x="10298113" y="752475"/>
          <p14:tracePt t="5180" x="10291763" y="773113"/>
          <p14:tracePt t="5188" x="10283825" y="792163"/>
          <p14:tracePt t="5195" x="10283825" y="825500"/>
          <p14:tracePt t="5202" x="10283825" y="839788"/>
          <p14:tracePt t="5210" x="10283825" y="860425"/>
          <p14:tracePt t="5217" x="10283825" y="879475"/>
          <p14:tracePt t="5225" x="10283825" y="900113"/>
          <p14:tracePt t="5235" x="10283825" y="933450"/>
          <p14:tracePt t="5241" x="10310813" y="1008063"/>
          <p14:tracePt t="5247" x="10317163" y="1027113"/>
          <p14:tracePt t="5254" x="10337800" y="1054100"/>
          <p14:tracePt t="5262" x="10364788" y="1108075"/>
          <p14:tracePt t="5270" x="10398125" y="1141413"/>
          <p14:tracePt t="5277" x="10418763" y="1168400"/>
          <p14:tracePt t="5285" x="10472738" y="1209675"/>
          <p14:tracePt t="5293" x="10491788" y="1228725"/>
          <p14:tracePt t="5300" x="10512425" y="1236663"/>
          <p14:tracePt t="5307" x="10539413" y="1243013"/>
          <p14:tracePt t="5314" x="10566400" y="1262063"/>
          <p14:tracePt t="5323" x="10599738" y="1270000"/>
          <p14:tracePt t="5330" x="10660063" y="1289050"/>
          <p14:tracePt t="5337" x="10707688" y="1303338"/>
          <p14:tracePt t="5344" x="10761663" y="1323975"/>
          <p14:tracePt t="5352" x="10834688" y="1343025"/>
          <p14:tracePt t="5359" x="10861675" y="1343025"/>
          <p14:tracePt t="5368" x="10895013" y="1349375"/>
          <p14:tracePt t="5375" x="10936288" y="1363663"/>
          <p14:tracePt t="5383" x="10963275" y="1363663"/>
          <p14:tracePt t="5389" x="10969625" y="1363663"/>
          <p14:tracePt t="5397" x="10996613" y="1363663"/>
          <p14:tracePt t="5404" x="11017250" y="1363663"/>
          <p14:tracePt t="5412" x="11036300" y="1363663"/>
          <p14:tracePt t="5419" x="11050588" y="1363663"/>
          <p14:tracePt t="5427" x="11083925" y="1363663"/>
          <p14:tracePt t="5435" x="11123613" y="1343025"/>
          <p14:tracePt t="5443" x="11150600" y="1336675"/>
          <p14:tracePt t="5449" x="11191875" y="1323975"/>
          <p14:tracePt t="5457" x="11244263" y="1316038"/>
          <p14:tracePt t="5464" x="11298238" y="1316038"/>
          <p14:tracePt t="5472" x="11345863" y="1316038"/>
          <p14:tracePt t="5479" x="11426825" y="1316038"/>
          <p14:tracePt t="5487" x="11493500" y="1316038"/>
          <p14:tracePt t="5494" x="11533188" y="1309688"/>
          <p14:tracePt t="5502" x="11601450" y="1309688"/>
          <p14:tracePt t="5509" x="11634788" y="1303338"/>
          <p14:tracePt t="5519" x="11668125" y="1282700"/>
          <p14:tracePt t="5524" x="11688763" y="1282700"/>
          <p14:tracePt t="5531" x="11707813" y="1270000"/>
          <p14:tracePt t="5539" x="11734800" y="1262063"/>
          <p14:tracePt t="5547" x="11755438" y="1255713"/>
          <p14:tracePt t="5555" x="11776075" y="1236663"/>
          <p14:tracePt t="5563" x="11803063" y="1228725"/>
          <p14:tracePt t="5570" x="11822113" y="1209675"/>
          <p14:tracePt t="5577" x="11842750" y="1201738"/>
          <p14:tracePt t="5586" x="11863388" y="1174750"/>
          <p14:tracePt t="5593" x="11876088" y="1155700"/>
          <p14:tracePt t="5600" x="11882438" y="1122363"/>
          <p14:tracePt t="5607" x="11882438" y="1101725"/>
          <p14:tracePt t="5615" x="11882438" y="1074738"/>
          <p14:tracePt t="5622" x="11882438" y="1035050"/>
          <p14:tracePt t="5629" x="11882438" y="1000125"/>
          <p14:tracePt t="5637" x="11882438" y="939800"/>
          <p14:tracePt t="5644" x="11882438" y="906463"/>
          <p14:tracePt t="5652" x="11876088" y="866775"/>
          <p14:tracePt t="5660" x="11863388" y="833438"/>
          <p14:tracePt t="5667" x="11855450" y="812800"/>
          <p14:tracePt t="5674" x="11849100" y="779463"/>
          <p14:tracePt t="5682" x="11836400" y="746125"/>
          <p14:tracePt t="5690" x="11822113" y="731838"/>
          <p14:tracePt t="5696" x="11803063" y="712788"/>
          <p14:tracePt t="5704" x="11768138" y="677863"/>
          <p14:tracePt t="5712" x="11755438" y="665163"/>
          <p14:tracePt t="5719" x="11722100" y="631825"/>
          <p14:tracePt t="5727" x="11674475" y="604838"/>
          <p14:tracePt t="5735" x="11641138" y="584200"/>
          <p14:tracePt t="5742" x="11620500" y="571500"/>
          <p14:tracePt t="5750" x="11587163" y="563563"/>
          <p14:tracePt t="5757" x="11560175" y="550863"/>
          <p14:tracePt t="5764" x="11533188" y="544513"/>
          <p14:tracePt t="5772" x="11514138" y="536575"/>
          <p14:tracePt t="5779" x="11479213" y="536575"/>
          <p14:tracePt t="5787" x="11439525" y="530225"/>
          <p14:tracePt t="5795" x="11412538" y="523875"/>
          <p14:tracePt t="5803" x="11385550" y="523875"/>
          <p14:tracePt t="5810" x="11339513" y="517525"/>
          <p14:tracePt t="5817" x="11291888" y="496888"/>
          <p14:tracePt t="5824" x="11258550" y="496888"/>
          <p14:tracePt t="5832" x="11198225" y="490538"/>
          <p14:tracePt t="5840" x="11156950" y="490538"/>
          <p14:tracePt t="5847" x="11137900" y="490538"/>
          <p14:tracePt t="5855" x="11083925" y="490538"/>
          <p14:tracePt t="5862" x="11042650" y="490538"/>
          <p14:tracePt t="5871" x="11002963" y="490538"/>
          <p14:tracePt t="5877" x="10975975" y="490538"/>
          <p14:tracePt t="5886" x="10942638" y="490538"/>
          <p14:tracePt t="5893" x="10909300" y="490538"/>
          <p14:tracePt t="5900" x="10882313" y="490538"/>
          <p14:tracePt t="5907" x="10855325" y="490538"/>
          <p14:tracePt t="5915" x="10834688" y="490538"/>
          <p14:tracePt t="5922" x="10807700" y="490538"/>
          <p14:tracePt t="5930" x="10780713" y="490538"/>
          <p14:tracePt t="5938" x="10753725" y="490538"/>
          <p14:tracePt t="5945" x="10714038" y="496888"/>
          <p14:tracePt t="5954" x="10701338" y="496888"/>
          <p14:tracePt t="5959" x="10674350" y="503238"/>
          <p14:tracePt t="5966" x="10633075" y="523875"/>
          <p14:tracePt t="5975" x="10614025" y="536575"/>
          <p14:tracePt t="5982" x="10587038" y="544513"/>
          <p14:tracePt t="5991" x="10545763" y="557213"/>
          <p14:tracePt t="5997" x="10512425" y="577850"/>
          <p14:tracePt t="6004" x="10491788" y="590550"/>
          <p14:tracePt t="6012" x="10458450" y="611188"/>
          <p14:tracePt t="6020" x="10425113" y="631825"/>
          <p14:tracePt t="6027" x="10391775" y="658813"/>
          <p14:tracePt t="6034" x="10352088" y="698500"/>
          <p14:tracePt t="6042" x="10331450" y="712788"/>
          <p14:tracePt t="6049" x="10298113" y="746125"/>
          <p14:tracePt t="6057" x="10271125" y="773113"/>
          <p14:tracePt t="6064" x="10256838" y="792163"/>
          <p14:tracePt t="6089" x="10204450" y="879475"/>
          <p14:tracePt t="6096" x="10196513" y="906463"/>
          <p14:tracePt t="6102" x="10183813" y="954088"/>
          <p14:tracePt t="6110" x="10177463" y="1014413"/>
          <p14:tracePt t="6117" x="10163175" y="1081088"/>
          <p14:tracePt t="6125" x="10163175" y="1122363"/>
          <p14:tracePt t="6133" x="10163175" y="1174750"/>
          <p14:tracePt t="6139" x="10163175" y="1249363"/>
          <p14:tracePt t="6146" x="10163175" y="1276350"/>
          <p14:tracePt t="6156" x="10163175" y="1303338"/>
          <p14:tracePt t="6164" x="10163175" y="1330325"/>
          <p14:tracePt t="6174" x="10163175" y="1343025"/>
          <p14:tracePt t="6177" x="10169525" y="1349375"/>
          <p14:tracePt t="6184" x="10177463" y="1349375"/>
          <p14:tracePt t="6192" x="10190163" y="1363663"/>
          <p14:tracePt t="6199" x="10196513" y="1370013"/>
          <p14:tracePt t="6207" x="10210800" y="1376363"/>
          <p14:tracePt t="6215" x="10244138" y="1403350"/>
          <p14:tracePt t="6223" x="10283825" y="1423988"/>
          <p14:tracePt t="6231" x="10317163" y="1436688"/>
          <p14:tracePt t="6239" x="10431463" y="1484313"/>
          <p14:tracePt t="6244" x="10512425" y="1504950"/>
          <p14:tracePt t="6252" x="10641013" y="1524000"/>
          <p14:tracePt t="6259" x="10707688" y="1538288"/>
          <p14:tracePt t="6267" x="10774363" y="1538288"/>
          <p14:tracePt t="6274" x="10855325" y="1544638"/>
          <p14:tracePt t="6282" x="10888663" y="1544638"/>
          <p14:tracePt t="6289" x="10915650" y="1544638"/>
          <p14:tracePt t="6297" x="10990263" y="1544638"/>
          <p14:tracePt t="6305" x="10996613" y="1544638"/>
          <p14:tracePt t="6312" x="11023600" y="1544638"/>
          <p14:tracePt t="6319" x="11050588" y="1544638"/>
          <p14:tracePt t="6327" x="11104563" y="1544638"/>
          <p14:tracePt t="6334" x="11137900" y="1524000"/>
          <p14:tracePt t="6343" x="11210925" y="1504950"/>
          <p14:tracePt t="6350" x="11264900" y="1484313"/>
          <p14:tracePt t="6357" x="11325225" y="1457325"/>
          <p14:tracePt t="6364" x="11385550" y="1417638"/>
          <p14:tracePt t="6372" x="11433175" y="1390650"/>
          <p14:tracePt t="6379" x="11479213" y="1370013"/>
          <p14:tracePt t="6387" x="11499850" y="1349375"/>
          <p14:tracePt t="6395" x="11514138" y="1343025"/>
          <p14:tracePt t="6403" x="11533188" y="1323975"/>
          <p14:tracePt t="6409" x="11547475" y="1316038"/>
          <p14:tracePt t="6417" x="11560175" y="1309688"/>
          <p14:tracePt t="6425" x="11574463" y="1303338"/>
          <p14:tracePt t="6432" x="11593513" y="1303338"/>
          <p14:tracePt t="6440" x="11607800" y="1296988"/>
          <p14:tracePt t="6447" x="11628438" y="1289050"/>
          <p14:tracePt t="6457" x="11661775" y="1282700"/>
          <p14:tracePt t="6463" x="11688763" y="1276350"/>
          <p14:tracePt t="6470" x="11728450" y="1249363"/>
          <p14:tracePt t="6478" x="11749088" y="1243013"/>
          <p14:tracePt t="6485" x="11761788" y="1228725"/>
          <p14:tracePt t="6492" x="11782425" y="1195388"/>
          <p14:tracePt t="6499" x="11788775" y="1182688"/>
          <p14:tracePt t="6508" x="11803063" y="1168400"/>
          <p14:tracePt t="6514" x="11809413" y="1135063"/>
          <p14:tracePt t="6523" x="11815763" y="1114425"/>
          <p14:tracePt t="6532" x="11822113" y="1095375"/>
          <p14:tracePt t="6538" x="11830050" y="1062038"/>
          <p14:tracePt t="6544" x="11830050" y="1035050"/>
          <p14:tracePt t="6552" x="11830050" y="1008063"/>
          <p14:tracePt t="6560" x="11830050" y="981075"/>
          <p14:tracePt t="6567" x="11830050" y="960438"/>
          <p14:tracePt t="6576" x="11830050" y="927100"/>
          <p14:tracePt t="6583" x="11830050" y="912813"/>
          <p14:tracePt t="6592" x="11830050" y="887413"/>
          <p14:tracePt t="6597" x="11830050" y="852488"/>
          <p14:tracePt t="6604" x="11822113" y="825500"/>
          <p14:tracePt t="6612" x="11809413" y="806450"/>
          <p14:tracePt t="6619" x="11803063" y="785813"/>
          <p14:tracePt t="6628" x="11782425" y="765175"/>
          <p14:tracePt t="6634" x="11768138" y="752475"/>
          <p14:tracePt t="6642" x="11755438" y="731838"/>
          <p14:tracePt t="6649" x="11741150" y="719138"/>
          <p14:tracePt t="6656" x="11728450" y="712788"/>
          <p14:tracePt t="6664" x="11715750" y="704850"/>
          <p14:tracePt t="6674" x="11701463" y="698500"/>
          <p14:tracePt t="6680" x="11695113" y="692150"/>
          <p14:tracePt t="6687" x="11674475" y="677863"/>
          <p14:tracePt t="6695" x="11661775" y="677863"/>
          <p14:tracePt t="6702" x="11647488" y="665163"/>
          <p14:tracePt t="6709" x="11628438" y="658813"/>
          <p14:tracePt t="6717" x="11601450" y="650875"/>
          <p14:tracePt t="6726" x="11547475" y="631825"/>
          <p14:tracePt t="6731" x="11506200" y="623888"/>
          <p14:tracePt t="6740" x="11453813" y="617538"/>
          <p14:tracePt t="6746" x="11406188" y="604838"/>
          <p14:tracePt t="6754" x="11339513" y="598488"/>
          <p14:tracePt t="6762" x="11264900" y="577850"/>
          <p14:tracePt t="6769" x="11225213" y="577850"/>
          <p14:tracePt t="6779" x="11177588" y="571500"/>
          <p14:tracePt t="6786" x="11150600" y="571500"/>
          <p14:tracePt t="6792" x="11137900" y="571500"/>
          <p14:tracePt t="6799" x="11129963" y="571500"/>
          <p14:tracePt t="6807" x="11117263" y="571500"/>
          <p14:tracePt t="6814" x="11104563" y="571500"/>
          <p14:tracePt t="6830" x="11090275" y="571500"/>
          <p14:tracePt t="6839" x="11077575" y="571500"/>
          <p14:tracePt t="6844" x="11056938" y="571500"/>
          <p14:tracePt t="6851" x="11029950" y="571500"/>
          <p14:tracePt t="6860" x="11009313" y="571500"/>
          <p14:tracePt t="6866" x="10969625" y="571500"/>
          <p14:tracePt t="6874" x="10955338" y="571500"/>
          <p14:tracePt t="6882" x="10942638" y="571500"/>
          <p14:tracePt t="6892" x="10922000" y="571500"/>
          <p14:tracePt t="6897" x="10909300" y="584200"/>
          <p14:tracePt t="6904" x="10895013" y="584200"/>
          <p14:tracePt t="6912" x="10882313" y="590550"/>
          <p14:tracePt t="6919" x="10861675" y="598488"/>
          <p14:tracePt t="6927" x="10848975" y="604838"/>
          <p14:tracePt t="6934" x="10841038" y="604838"/>
          <p14:tracePt t="6941" x="10821988" y="611188"/>
          <p14:tracePt t="6950" x="10815638" y="611188"/>
          <p14:tracePt t="6959" x="10801350" y="617538"/>
          <p14:tracePt t="6965" x="10795000" y="617538"/>
          <p14:tracePt t="6973" x="10788650" y="623888"/>
          <p14:tracePt t="6979" x="10774363" y="623888"/>
          <p14:tracePt t="6987" x="10768013" y="631825"/>
          <p14:tracePt t="6994" x="10747375" y="638175"/>
          <p14:tracePt t="7003" x="10734675" y="644525"/>
          <p14:tracePt t="7009" x="10707688" y="658813"/>
          <p14:tracePt t="7017" x="10693400" y="665163"/>
          <p14:tracePt t="7026" x="10674350" y="677863"/>
          <p14:tracePt t="7031" x="10641013" y="704850"/>
          <p14:tracePt t="7039" x="10620375" y="719138"/>
          <p14:tracePt t="7048" x="10599738" y="731838"/>
          <p14:tracePt t="7054" x="10560050" y="758825"/>
          <p14:tracePt t="7063" x="10539413" y="785813"/>
          <p14:tracePt t="7069" x="10512425" y="800100"/>
          <p14:tracePt t="7078" x="10479088" y="825500"/>
          <p14:tracePt t="7084" x="10458450" y="846138"/>
          <p14:tracePt t="7093" x="10425113" y="873125"/>
          <p14:tracePt t="7100" x="10404475" y="893763"/>
          <p14:tracePt t="7108" x="10391775" y="920750"/>
          <p14:tracePt t="7114" x="10364788" y="954088"/>
          <p14:tracePt t="7123" x="10358438" y="974725"/>
          <p14:tracePt t="7129" x="10352088" y="993775"/>
          <p14:tracePt t="7138" x="10344150" y="1027113"/>
          <p14:tracePt t="7146" x="10344150" y="1047750"/>
          <p14:tracePt t="7153" x="10344150" y="1054100"/>
          <p14:tracePt t="7162" x="10344150" y="1074738"/>
          <p14:tracePt t="7167" x="10344150" y="1081088"/>
          <p14:tracePt t="7175" x="10344150" y="1095375"/>
          <p14:tracePt t="7190" x="10344150" y="1101725"/>
          <p14:tracePt t="7197" x="10352088" y="1114425"/>
          <p14:tracePt t="7204" x="10358438" y="1128713"/>
          <p14:tracePt t="7212" x="10364788" y="1135063"/>
          <p14:tracePt t="7219" x="10371138" y="1141413"/>
          <p14:tracePt t="7227" x="10371138" y="1149350"/>
          <p14:tracePt t="7234" x="10371138" y="1155700"/>
          <p14:tracePt t="7259" x="10379075" y="1155700"/>
          <p14:tracePt t="7266" x="10385425" y="1155700"/>
          <p14:tracePt t="7281" x="10385425" y="1162050"/>
          <p14:tracePt t="7288" x="10391775" y="1168400"/>
          <p14:tracePt t="7484" x="10391775" y="1162050"/>
          <p14:tracePt t="7490" x="10379075" y="1155700"/>
          <p14:tracePt t="7497" x="10371138" y="1149350"/>
          <p14:tracePt t="7504" x="10364788" y="1149350"/>
          <p14:tracePt t="7513" x="10358438" y="1141413"/>
          <p14:tracePt t="7519" x="10352088" y="1135063"/>
          <p14:tracePt t="7528" x="10344150" y="1135063"/>
          <p14:tracePt t="7545" x="10337800" y="1135063"/>
          <p14:tracePt t="7557" x="10331450" y="1135063"/>
          <p14:tracePt t="7723" x="10331450" y="1141413"/>
          <p14:tracePt t="7738" x="10325100" y="1149350"/>
          <p14:tracePt t="7744" x="10325100" y="1162050"/>
          <p14:tracePt t="7752" x="10325100" y="1168400"/>
          <p14:tracePt t="7760" x="10325100" y="1174750"/>
          <p14:tracePt t="7767" x="10317163" y="1174750"/>
          <p14:tracePt t="7774" x="10317163" y="1182688"/>
          <p14:tracePt t="7836" x="10317163" y="1189038"/>
          <p14:tracePt t="7864" x="10310813" y="1189038"/>
          <p14:tracePt t="7972" x="10331450" y="1189038"/>
          <p14:tracePt t="7980" x="10364788" y="1189038"/>
          <p14:tracePt t="7984" x="10379075" y="1174750"/>
          <p14:tracePt t="7993" x="10398125" y="1162050"/>
          <p14:tracePt t="8000" x="10425113" y="1155700"/>
          <p14:tracePt t="8007" x="10445750" y="1141413"/>
          <p14:tracePt t="8015" x="10458450" y="1135063"/>
          <p14:tracePt t="8021" x="10479088" y="1128713"/>
          <p14:tracePt t="8030" x="10491788" y="1122363"/>
          <p14:tracePt t="8037" x="10499725" y="1122363"/>
          <p14:tracePt t="8047" x="10506075" y="1122363"/>
          <p14:tracePt t="8052" x="10512425" y="1114425"/>
          <p14:tracePt t="8083" x="10518775" y="1114425"/>
          <p14:tracePt t="8638" x="10506075" y="1114425"/>
          <p14:tracePt t="8645" x="10491788" y="1114425"/>
          <p14:tracePt t="8660" x="10485438" y="1114425"/>
          <p14:tracePt t="8667" x="10479088" y="1114425"/>
          <p14:tracePt t="8675" x="10472738" y="1135063"/>
          <p14:tracePt t="8683" x="10445750" y="1155700"/>
          <p14:tracePt t="8690" x="10445750" y="1168400"/>
          <p14:tracePt t="8699" x="10445750" y="1222375"/>
          <p14:tracePt t="8704" x="10445750" y="1262063"/>
          <p14:tracePt t="8712" x="10458450" y="1309688"/>
          <p14:tracePt t="8719" x="10466388" y="1336675"/>
          <p14:tracePt t="8726" x="10485438" y="1363663"/>
          <p14:tracePt t="8734" x="10506075" y="1384300"/>
          <p14:tracePt t="8742" x="10518775" y="1390650"/>
          <p14:tracePt t="8750" x="10533063" y="1397000"/>
          <p14:tracePt t="8757" x="10545763" y="1403350"/>
          <p14:tracePt t="8765" x="10572750" y="1403350"/>
          <p14:tracePt t="8772" x="10587038" y="1403350"/>
          <p14:tracePt t="8779" x="10606088" y="1403350"/>
          <p14:tracePt t="8787" x="10620375" y="1403350"/>
          <p14:tracePt t="8794" x="10633075" y="1403350"/>
          <p14:tracePt t="8802" x="10647363" y="1403350"/>
          <p14:tracePt t="8810" x="10653713" y="1403350"/>
          <p14:tracePt t="8817" x="10660063" y="1403350"/>
          <p14:tracePt t="8922" x="10653713" y="1403350"/>
          <p14:tracePt t="8929" x="10647363" y="1403350"/>
          <p14:tracePt t="8937" x="10641013" y="1403350"/>
          <p14:tracePt t="8952" x="10633075" y="1403350"/>
          <p14:tracePt t="8959" x="10626725" y="1403350"/>
          <p14:tracePt t="8967" x="10614025" y="1403350"/>
          <p14:tracePt t="8974" x="10599738" y="1403350"/>
          <p14:tracePt t="8983" x="10587038" y="1403350"/>
          <p14:tracePt t="8990" x="10579100" y="1403350"/>
          <p14:tracePt t="9005" x="10566400" y="1397000"/>
          <p14:tracePt t="9013" x="10553700" y="1390650"/>
          <p14:tracePt t="9020" x="10545763" y="1384300"/>
          <p14:tracePt t="9027" x="10539413" y="1370013"/>
          <p14:tracePt t="9035" x="10533063" y="1363663"/>
          <p14:tracePt t="9042" x="10518775" y="1357313"/>
          <p14:tracePt t="9051" x="10506075" y="1343025"/>
          <p14:tracePt t="9057" x="10491788" y="1323975"/>
          <p14:tracePt t="9065" x="10466388" y="1303338"/>
          <p14:tracePt t="9072" x="10458450" y="1289050"/>
          <p14:tracePt t="9080" x="10445750" y="1276350"/>
          <p14:tracePt t="9088" x="10439400" y="1270000"/>
          <p14:tracePt t="9103" x="10439400" y="1262063"/>
          <p14:tracePt t="9157" x="10445750" y="1262063"/>
          <p14:tracePt t="9165" x="10458450" y="1262063"/>
          <p14:tracePt t="9173" x="10472738" y="1262063"/>
          <p14:tracePt t="9176" x="10485438" y="1262063"/>
          <p14:tracePt t="9184" x="10491788" y="1262063"/>
          <p14:tracePt t="9192" x="10499725" y="1262063"/>
          <p14:tracePt t="9201" x="10506075" y="1262063"/>
          <p14:tracePt t="9224" x="10512425" y="1262063"/>
          <p14:tracePt t="9239" x="10518775" y="1262063"/>
          <p14:tracePt t="9824" x="10518775" y="1276350"/>
          <p14:tracePt t="9830" x="10518775" y="1289050"/>
          <p14:tracePt t="9836" x="10518775" y="1296988"/>
          <p14:tracePt t="9845" x="10518775" y="1309688"/>
          <p14:tracePt t="9854" x="10518775" y="1330325"/>
          <p14:tracePt t="9861" x="10518775" y="1349375"/>
          <p14:tracePt t="9867" x="10518775" y="1370013"/>
          <p14:tracePt t="9874" x="10518775" y="1384300"/>
          <p14:tracePt t="9883" x="10518775" y="1403350"/>
          <p14:tracePt t="9889" x="10518775" y="1411288"/>
          <p14:tracePt t="9896" x="10518775" y="1436688"/>
          <p14:tracePt t="9905" x="10518775" y="1471613"/>
          <p14:tracePt t="9913" x="10518775" y="1490663"/>
          <p14:tracePt t="9920" x="10518775" y="1544638"/>
          <p14:tracePt t="9927" x="10518775" y="1598613"/>
          <p14:tracePt t="9934" x="10518775" y="1665288"/>
          <p14:tracePt t="9943" x="10512425" y="1685925"/>
          <p14:tracePt t="9949" x="10491788" y="1719263"/>
          <p14:tracePt t="9957" x="10479088" y="1739900"/>
          <p14:tracePt t="9964" x="10445750" y="1746250"/>
          <p14:tracePt t="9972" x="10425113" y="1760538"/>
          <p14:tracePt t="9979" x="10418763" y="1760538"/>
          <p14:tracePt t="9987" x="10398125" y="1760538"/>
          <p14:tracePt t="9994" x="10385425" y="1760538"/>
          <p14:tracePt t="10004" x="10358438" y="1773238"/>
          <p14:tracePt t="10010" x="10298113" y="1779588"/>
          <p14:tracePt t="10017" x="10217150" y="1785938"/>
          <p14:tracePt t="10024" x="10136188" y="1785938"/>
          <p14:tracePt t="10032" x="10002838" y="1785938"/>
          <p14:tracePt t="10039" x="9921875" y="1785938"/>
          <p14:tracePt t="10047" x="9840913" y="1800225"/>
          <p14:tracePt t="10055" x="9720263" y="1812925"/>
          <p14:tracePt t="10062" x="9626600" y="1820863"/>
          <p14:tracePt t="10069" x="9504363" y="1820863"/>
          <p14:tracePt t="10076" x="9437688" y="1820863"/>
          <p14:tracePt t="10084" x="9329738" y="1820863"/>
          <p14:tracePt t="10093" x="9209088" y="1820863"/>
          <p14:tracePt t="10100" x="9115425" y="1820863"/>
          <p14:tracePt t="10107" x="9061450" y="1833563"/>
          <p14:tracePt t="10114" x="8967788" y="1833563"/>
          <p14:tracePt t="10123" x="8901113" y="1833563"/>
          <p14:tracePt t="10129" x="8866188" y="1833563"/>
          <p14:tracePt t="10139" x="8826500" y="1833563"/>
          <p14:tracePt t="10148" x="8805863" y="1833563"/>
          <p14:tracePt t="10152" x="8786813" y="1833563"/>
          <p14:tracePt t="10160" x="8778875" y="1833563"/>
          <p14:tracePt t="10167" x="8766175" y="1833563"/>
          <p14:tracePt t="10175" x="8759825" y="1833563"/>
          <p14:tracePt t="10182" x="8739188" y="1833563"/>
          <p14:tracePt t="10190" x="8718550" y="1833563"/>
          <p14:tracePt t="10197" x="8691563" y="1833563"/>
          <p14:tracePt t="10205" x="8624888" y="1833563"/>
          <p14:tracePt t="10223" x="8531225" y="1833563"/>
          <p14:tracePt t="10229" x="8437563" y="1833563"/>
          <p14:tracePt t="10234" x="8369300" y="1833563"/>
          <p14:tracePt t="10243" x="8315325" y="1833563"/>
          <p14:tracePt t="10250" x="8248650" y="1833563"/>
          <p14:tracePt t="10257" x="8215313" y="1833563"/>
          <p14:tracePt t="10265" x="8188325" y="1827213"/>
          <p14:tracePt t="10272" x="8154988" y="1820863"/>
          <p14:tracePt t="10280" x="8140700" y="1820863"/>
          <p14:tracePt t="10304" x="8134350" y="1820863"/>
          <p14:tracePt t="10319" x="8128000" y="1820863"/>
          <p14:tracePt t="10333" x="8121650" y="1820863"/>
          <p14:tracePt t="10342" x="8115300" y="1820863"/>
          <p14:tracePt t="10348" x="8101013" y="1820863"/>
          <p14:tracePt t="10358" x="8080375" y="1820863"/>
          <p14:tracePt t="10363" x="8047038" y="1820863"/>
          <p14:tracePt t="10371" x="8034338" y="1820863"/>
          <p14:tracePt t="10378" x="8027988" y="1820863"/>
          <p14:tracePt t="10386" x="8001000" y="1820863"/>
          <p14:tracePt t="10394" x="7986713" y="1827213"/>
          <p14:tracePt t="10399" x="7974013" y="1827213"/>
          <p14:tracePt t="10407" x="7966075" y="1833563"/>
          <p14:tracePt t="10425" x="7953375" y="1833563"/>
          <p14:tracePt t="10468" x="7947025" y="1833563"/>
          <p14:tracePt t="10485" x="7932738" y="1839913"/>
          <p14:tracePt t="10491" x="7913688" y="1839913"/>
          <p14:tracePt t="10498" x="7905750" y="1839913"/>
          <p14:tracePt t="10509" x="7886700" y="1839913"/>
          <p14:tracePt t="10513" x="7872413" y="1839913"/>
          <p14:tracePt t="10522" x="7853363" y="1839913"/>
          <p14:tracePt t="10527" x="7832725" y="1847850"/>
          <p14:tracePt t="10536" x="7818438" y="1847850"/>
          <p14:tracePt t="10542" x="7805738" y="1847850"/>
          <p14:tracePt t="10549" x="7799388" y="1847850"/>
          <p14:tracePt t="10557" x="7785100" y="1847850"/>
          <p14:tracePt t="10565" x="7778750" y="1847850"/>
          <p14:tracePt t="10583" x="7778750" y="1854200"/>
          <p14:tracePt t="10594" x="7772400" y="1854200"/>
          <p14:tracePt t="10613" x="7766050" y="1854200"/>
          <p14:tracePt t="10634" x="7758113" y="1854200"/>
          <p14:tracePt t="10656" x="7751763" y="1854200"/>
          <p14:tracePt t="10665" x="7745413" y="1854200"/>
          <p14:tracePt t="10680" x="7739063" y="1854200"/>
          <p14:tracePt t="10685" x="7731125" y="1854200"/>
          <p14:tracePt t="10762" x="7745413" y="1854200"/>
          <p14:tracePt t="10769" x="7751763" y="1854200"/>
          <p14:tracePt t="10774" x="7785100" y="1854200"/>
          <p14:tracePt t="10782" x="7826375" y="1854200"/>
          <p14:tracePt t="10789" x="7959725" y="1847850"/>
          <p14:tracePt t="10797" x="8107363" y="1847850"/>
          <p14:tracePt t="10804" x="8308975" y="1847850"/>
          <p14:tracePt t="10812" x="8504238" y="1847850"/>
          <p14:tracePt t="10819" x="8726488" y="1847850"/>
          <p14:tracePt t="10827" x="8928100" y="1839913"/>
          <p14:tracePt t="10835" x="9075738" y="1839913"/>
          <p14:tracePt t="10844" x="9317038" y="1839913"/>
          <p14:tracePt t="10851" x="9437688" y="1839913"/>
          <p14:tracePt t="10861" x="9578975" y="1839913"/>
          <p14:tracePt t="10866" x="9639300" y="1839913"/>
          <p14:tracePt t="10871" x="9705975" y="1839913"/>
          <p14:tracePt t="10879" x="9747250" y="1839913"/>
          <p14:tracePt t="10887" x="9759950" y="1839913"/>
          <p14:tracePt t="10925" x="9766300" y="1839913"/>
          <p14:tracePt t="10941" x="9774238" y="1839913"/>
          <p14:tracePt t="11031" x="9766300" y="1839913"/>
          <p14:tracePt t="11038" x="9759950" y="1839913"/>
          <p14:tracePt t="11047" x="9713913" y="1839913"/>
          <p14:tracePt t="11054" x="9659938" y="1839913"/>
          <p14:tracePt t="11059" x="9566275" y="1847850"/>
          <p14:tracePt t="11066" x="9404350" y="1847850"/>
          <p14:tracePt t="11077" x="9269413" y="1847850"/>
          <p14:tracePt t="11094" x="9015413" y="1847850"/>
          <p14:tracePt t="11099" x="8880475" y="1847850"/>
          <p14:tracePt t="11104" x="8772525" y="1847850"/>
          <p14:tracePt t="11111" x="8624888" y="1847850"/>
          <p14:tracePt t="11119" x="8504238" y="1847850"/>
          <p14:tracePt t="11127" x="8369300" y="1866900"/>
          <p14:tracePt t="11134" x="8315325" y="1881188"/>
          <p14:tracePt t="11142" x="8255000" y="1887538"/>
          <p14:tracePt t="11150" x="8221663" y="1908175"/>
          <p14:tracePt t="11157" x="8202613" y="1908175"/>
          <p14:tracePt t="11165" x="8188325" y="1914525"/>
          <p14:tracePt t="11172" x="8175625" y="1914525"/>
          <p14:tracePt t="11180" x="8167688" y="1920875"/>
          <p14:tracePt t="11195" x="8148638" y="1920875"/>
          <p14:tracePt t="11202" x="8115300" y="1920875"/>
          <p14:tracePt t="11210" x="8101013" y="1920875"/>
          <p14:tracePt t="11218" x="8080375" y="1920875"/>
          <p14:tracePt t="11225" x="8053388" y="1920875"/>
          <p14:tracePt t="11233" x="8040688" y="1920875"/>
          <p14:tracePt t="11240" x="8027988" y="1920875"/>
          <p14:tracePt t="11247" x="8020050" y="1920875"/>
          <p14:tracePt t="11263" x="8013700" y="1920875"/>
          <p14:tracePt t="11279" x="8007350" y="1920875"/>
          <p14:tracePt t="11339" x="8007350" y="1914525"/>
          <p14:tracePt t="11354" x="8013700" y="1914525"/>
          <p14:tracePt t="11361" x="8020050" y="1914525"/>
          <p14:tracePt t="11367" x="8027988" y="1914525"/>
          <p14:tracePt t="11374" x="8027988" y="1908175"/>
          <p14:tracePt t="11382" x="8034338" y="1908175"/>
          <p14:tracePt t="11389" x="8040688" y="1908175"/>
          <p14:tracePt t="11398" x="8047038" y="1908175"/>
          <p14:tracePt t="11405" x="8061325" y="1908175"/>
          <p14:tracePt t="11414" x="8101013" y="1900238"/>
          <p14:tracePt t="11419" x="8167688" y="1900238"/>
          <p14:tracePt t="11426" x="8248650" y="1900238"/>
          <p14:tracePt t="11434" x="8315325" y="1900238"/>
          <p14:tracePt t="11442" x="8464550" y="1900238"/>
          <p14:tracePt t="11451" x="8597900" y="1900238"/>
          <p14:tracePt t="11457" x="8691563" y="1900238"/>
          <p14:tracePt t="11464" x="8853488" y="1900238"/>
          <p14:tracePt t="11472" x="8988425" y="1900238"/>
          <p14:tracePt t="11479" x="9109075" y="1900238"/>
          <p14:tracePt t="11486" x="9163050" y="1887538"/>
          <p14:tracePt t="11497" x="9196388" y="1887538"/>
          <p14:tracePt t="11502" x="9215438" y="1881188"/>
          <p14:tracePt t="11510" x="9215438" y="1873250"/>
          <p14:tracePt t="11616" x="9175750" y="1873250"/>
          <p14:tracePt t="11624" x="9148763" y="1873250"/>
          <p14:tracePt t="11629" x="9088438" y="1873250"/>
          <p14:tracePt t="11637" x="9007475" y="1873250"/>
          <p14:tracePt t="11644" x="8886825" y="1866900"/>
          <p14:tracePt t="11652" x="8799513" y="1854200"/>
          <p14:tracePt t="11659" x="8691563" y="1847850"/>
          <p14:tracePt t="11667" x="8570913" y="1847850"/>
          <p14:tracePt t="11675" x="8504238" y="1847850"/>
          <p14:tracePt t="11684" x="8423275" y="1847850"/>
          <p14:tracePt t="11690" x="8329613" y="1847850"/>
          <p14:tracePt t="11698" x="8289925" y="1847850"/>
          <p14:tracePt t="11705" x="8269288" y="1847850"/>
          <p14:tracePt t="11713" x="8235950" y="1847850"/>
          <p14:tracePt t="11720" x="8221663" y="1847850"/>
          <p14:tracePt t="11728" x="8202613" y="1847850"/>
          <p14:tracePt t="11734" x="8188325" y="1847850"/>
          <p14:tracePt t="11743" x="8161338" y="1839913"/>
          <p14:tracePt t="11749" x="8128000" y="1827213"/>
          <p14:tracePt t="11757" x="8115300" y="1827213"/>
          <p14:tracePt t="11764" x="8094663" y="1820863"/>
          <p14:tracePt t="11772" x="8061325" y="1812925"/>
          <p14:tracePt t="11780" x="8040688" y="1806575"/>
          <p14:tracePt t="11787" x="8034338" y="1800225"/>
          <p14:tracePt t="11795" x="8013700" y="1793875"/>
          <p14:tracePt t="11802" x="8007350" y="1793875"/>
          <p14:tracePt t="11841" x="8007350" y="1785938"/>
          <p14:tracePt t="11848" x="8001000" y="1779588"/>
          <p14:tracePt t="11863" x="8001000" y="1773238"/>
          <p14:tracePt t="11871" x="8001000" y="1766888"/>
          <p14:tracePt t="11882" x="7993063" y="1746250"/>
          <p14:tracePt t="11885" x="7974013" y="1725613"/>
          <p14:tracePt t="11893" x="7959725" y="1712913"/>
          <p14:tracePt t="11899" x="7947025" y="1665288"/>
          <p14:tracePt t="11906" x="7913688" y="1619250"/>
          <p14:tracePt t="11915" x="7886700" y="1558925"/>
          <p14:tracePt t="11923" x="7878763" y="1531938"/>
          <p14:tracePt t="11929" x="7859713" y="1471613"/>
          <p14:tracePt t="11937" x="7826375" y="1384300"/>
          <p14:tracePt t="11944" x="7818438" y="1330325"/>
          <p14:tracePt t="11952" x="7785100" y="1243013"/>
          <p14:tracePt t="11960" x="7751763" y="1149350"/>
          <p14:tracePt t="11967" x="7724775" y="1087438"/>
          <p14:tracePt t="11974" x="7704138" y="1054100"/>
          <p14:tracePt t="11982" x="7685088" y="1020763"/>
          <p14:tracePt t="11989" x="7664450" y="987425"/>
          <p14:tracePt t="11996" x="7651750" y="974725"/>
          <p14:tracePt t="12004" x="7651750" y="966788"/>
          <p14:tracePt t="12016" x="7643813" y="966788"/>
          <p14:tracePt t="12021" x="7643813" y="960438"/>
          <p14:tracePt t="12074" x="7651750" y="960438"/>
          <p14:tracePt t="12089" x="7651750" y="966788"/>
          <p14:tracePt t="12095" x="7651750" y="974725"/>
          <p14:tracePt t="12102" x="7658100" y="974725"/>
          <p14:tracePt t="12111" x="7658100" y="981075"/>
          <p14:tracePt t="12126" x="7658100" y="987425"/>
          <p14:tracePt t="12134" x="7658100" y="993775"/>
          <p14:tracePt t="12164" x="7658100" y="1000125"/>
          <p14:tracePt t="12179" x="7658100" y="1008063"/>
          <p14:tracePt t="12209" x="7658100" y="1014413"/>
          <p14:tracePt t="12276" x="7658100" y="1020763"/>
          <p14:tracePt t="18330" x="7691438" y="1014413"/>
          <p14:tracePt t="18343" x="7712075" y="1020763"/>
          <p14:tracePt t="18350" x="7712075" y="1027113"/>
          <p14:tracePt t="18357" x="7718425" y="1035050"/>
          <p14:tracePt t="18365" x="7731125" y="1041400"/>
          <p14:tracePt t="18373" x="7772400" y="1062038"/>
          <p14:tracePt t="18380" x="7845425" y="1068388"/>
          <p14:tracePt t="18388" x="7899400" y="1068388"/>
          <p14:tracePt t="18395" x="7926388" y="1068388"/>
          <p14:tracePt t="18403" x="7947025" y="1068388"/>
          <p14:tracePt t="18410" x="7986713" y="1068388"/>
          <p14:tracePt t="18417" x="8034338" y="1068388"/>
          <p14:tracePt t="18425" x="8061325" y="1068388"/>
          <p14:tracePt t="18432" x="8080375" y="1068388"/>
          <p14:tracePt t="18440" x="8094663" y="1068388"/>
          <p14:tracePt t="18447" x="8101013" y="1074738"/>
          <p14:tracePt t="18462" x="8101013" y="1068388"/>
          <p14:tracePt t="18469" x="8101013" y="1062038"/>
          <p14:tracePt t="18703" x="8115300" y="1062038"/>
          <p14:tracePt t="18711" x="8134350" y="1062038"/>
          <p14:tracePt t="18718" x="8140700" y="1062038"/>
          <p14:tracePt t="18725" x="8167688" y="1062038"/>
          <p14:tracePt t="18732" x="8248650" y="1062038"/>
          <p14:tracePt t="18739" x="8302625" y="1062038"/>
          <p14:tracePt t="18748" x="8389938" y="1062038"/>
          <p14:tracePt t="18754" x="8516938" y="1062038"/>
          <p14:tracePt t="18763" x="8612188" y="1062038"/>
          <p14:tracePt t="18770" x="8678863" y="1062038"/>
          <p14:tracePt t="18777" x="8766175" y="1035050"/>
          <p14:tracePt t="18784" x="8847138" y="1027113"/>
          <p14:tracePt t="18792" x="8901113" y="1027113"/>
          <p14:tracePt t="18800" x="8988425" y="1014413"/>
          <p14:tracePt t="18810" x="9028113" y="1014413"/>
          <p14:tracePt t="18815" x="9055100" y="1014413"/>
          <p14:tracePt t="18823" x="9075738" y="1014413"/>
          <p14:tracePt t="18830" x="9102725" y="1014413"/>
          <p14:tracePt t="18837" x="9121775" y="1014413"/>
          <p14:tracePt t="18844" x="9136063" y="1014413"/>
          <p14:tracePt t="18877" x="9142413" y="1014413"/>
          <p14:tracePt t="18891" x="9148763" y="1014413"/>
          <p14:tracePt t="18898" x="9155113" y="1014413"/>
          <p14:tracePt t="18906" x="9169400" y="1014413"/>
          <p14:tracePt t="18913" x="9169400" y="1020763"/>
          <p14:tracePt t="18920" x="9175750" y="1020763"/>
          <p14:tracePt t="18927" x="9175750" y="1027113"/>
          <p14:tracePt t="18934" x="9175750" y="1035050"/>
          <p14:tracePt t="18950" x="9182100" y="1041400"/>
          <p14:tracePt t="18957" x="9182100" y="1047750"/>
          <p14:tracePt t="18964" x="9190038" y="1047750"/>
          <p14:tracePt t="18980" x="9196388" y="1062038"/>
          <p14:tracePt t="18987" x="9223375" y="1068388"/>
          <p14:tracePt t="18995" x="9256713" y="1095375"/>
          <p14:tracePt t="19003" x="9283700" y="1095375"/>
          <p14:tracePt t="19009" x="9302750" y="1101725"/>
          <p14:tracePt t="19017" x="9329738" y="1101725"/>
          <p14:tracePt t="19024" x="9350375" y="1101725"/>
          <p14:tracePt t="19032" x="9371013" y="1101725"/>
          <p14:tracePt t="19040" x="9377363" y="1101725"/>
          <p14:tracePt t="19047" x="9391650" y="1101725"/>
          <p14:tracePt t="19055" x="9398000" y="1087438"/>
          <p14:tracePt t="19062" x="9410700" y="1074738"/>
          <p14:tracePt t="19079" x="9437688" y="1047750"/>
          <p14:tracePt t="19085" x="9464675" y="1027113"/>
          <p14:tracePt t="19095" x="9471025" y="1008063"/>
          <p14:tracePt t="19099" x="9491663" y="987425"/>
          <p14:tracePt t="19107" x="9504363" y="960438"/>
          <p14:tracePt t="19114" x="9531350" y="927100"/>
          <p14:tracePt t="19122" x="9539288" y="906463"/>
          <p14:tracePt t="19131" x="9545638" y="887413"/>
          <p14:tracePt t="19138" x="9545638" y="873125"/>
          <p14:tracePt t="19145" x="9545638" y="860425"/>
          <p14:tracePt t="19154" x="9531350" y="852488"/>
          <p14:tracePt t="19160" x="9498013" y="839788"/>
          <p14:tracePt t="19166" x="9471025" y="825500"/>
          <p14:tracePt t="19174" x="9437688" y="819150"/>
          <p14:tracePt t="19183" x="9404350" y="819150"/>
          <p14:tracePt t="19189" x="9377363" y="833438"/>
          <p14:tracePt t="19197" x="9350375" y="852488"/>
          <p14:tracePt t="19204" x="9317038" y="887413"/>
          <p14:tracePt t="19212" x="9263063" y="966788"/>
          <p14:tracePt t="19219" x="9209088" y="1041400"/>
          <p14:tracePt t="19228" x="9169400" y="1108075"/>
          <p14:tracePt t="19235" x="9061450" y="1228725"/>
          <p14:tracePt t="19242" x="8893175" y="1504950"/>
          <p14:tracePt t="19250" x="8874125" y="1558925"/>
          <p14:tracePt t="19257" x="8840788" y="1646238"/>
          <p14:tracePt t="19264" x="8820150" y="1725613"/>
          <p14:tracePt t="19273" x="8820150" y="1806575"/>
          <p14:tracePt t="19280" x="8820150" y="1839913"/>
          <p14:tracePt t="19287" x="8853488" y="1866900"/>
          <p14:tracePt t="19294" x="8901113" y="1893888"/>
          <p14:tracePt t="19303" x="8934450" y="1900238"/>
          <p14:tracePt t="19313" x="8974138" y="1908175"/>
          <p14:tracePt t="19317" x="9028113" y="1908175"/>
          <p14:tracePt t="19326" x="9075738" y="1908175"/>
          <p14:tracePt t="19333" x="9115425" y="1908175"/>
          <p14:tracePt t="19340" x="9136063" y="1900238"/>
          <p14:tracePt t="19347" x="9155113" y="1893888"/>
          <p14:tracePt t="19354" x="9175750" y="1893888"/>
          <p14:tracePt t="19364" x="9190038" y="1887538"/>
          <p14:tracePt t="19369" x="9202738" y="1881188"/>
          <p14:tracePt t="19377" x="9229725" y="1873250"/>
          <p14:tracePt t="19384" x="9302750" y="1873250"/>
          <p14:tracePt t="19392" x="9344025" y="1873250"/>
          <p14:tracePt t="19399" x="9410700" y="1873250"/>
          <p14:tracePt t="19407" x="9545638" y="1873250"/>
          <p14:tracePt t="19417" x="9666288" y="1873250"/>
          <p14:tracePt t="19424" x="9759950" y="1873250"/>
          <p14:tracePt t="19429" x="9921875" y="1873250"/>
          <p14:tracePt t="19437" x="10055225" y="1873250"/>
          <p14:tracePt t="19444" x="10150475" y="1873250"/>
          <p14:tracePt t="19453" x="10283825" y="1860550"/>
          <p14:tracePt t="19464" x="10385425" y="1860550"/>
          <p14:tracePt t="19467" x="10491788" y="1860550"/>
          <p14:tracePt t="19474" x="10553700" y="1860550"/>
          <p14:tracePt t="19482" x="10633075" y="1860550"/>
          <p14:tracePt t="19490" x="10728325" y="1860550"/>
          <p14:tracePt t="19497" x="10753725" y="1860550"/>
          <p14:tracePt t="19505" x="10795000" y="1860550"/>
          <p14:tracePt t="19512" x="10834688" y="1860550"/>
          <p14:tracePt t="19520" x="10855325" y="1860550"/>
          <p14:tracePt t="19528" x="10861675" y="1860550"/>
          <p14:tracePt t="19535" x="10868025" y="1860550"/>
          <p14:tracePt t="19551" x="10875963" y="1860550"/>
          <p14:tracePt t="19558" x="10888663" y="1860550"/>
          <p14:tracePt t="19565" x="10895013" y="1860550"/>
          <p14:tracePt t="19572" x="10915650" y="1860550"/>
          <p14:tracePt t="19579" x="10936288" y="1866900"/>
          <p14:tracePt t="19586" x="10996613" y="1887538"/>
          <p14:tracePt t="19596" x="11042650" y="1893888"/>
          <p14:tracePt t="19602" x="11077575" y="1900238"/>
          <p14:tracePt t="19610" x="11117263" y="1900238"/>
          <p14:tracePt t="19617" x="11137900" y="1900238"/>
          <p14:tracePt t="19625" x="11150600" y="1900238"/>
          <p14:tracePt t="19632" x="11156950" y="1900238"/>
          <p14:tracePt t="19656" x="11150600" y="1900238"/>
          <p14:tracePt t="19664" x="11129963" y="1900238"/>
          <p14:tracePt t="19670" x="11096625" y="1881188"/>
          <p14:tracePt t="19677" x="11056938" y="1873250"/>
          <p14:tracePt t="19686" x="11009313" y="1854200"/>
          <p14:tracePt t="19693" x="10990263" y="1854200"/>
          <p14:tracePt t="19700" x="10942638" y="1839913"/>
          <p14:tracePt t="19708" x="10915650" y="1839913"/>
          <p14:tracePt t="19714" x="10895013" y="1833563"/>
          <p14:tracePt t="19722" x="10841038" y="1833563"/>
          <p14:tracePt t="19729" x="10801350" y="1833563"/>
          <p14:tracePt t="19737" x="10747375" y="1833563"/>
          <p14:tracePt t="19746" x="10728325" y="1833563"/>
          <p14:tracePt t="19753" x="10701338" y="1833563"/>
          <p14:tracePt t="19759" x="10674350" y="1833563"/>
          <p14:tracePt t="19767" x="10653713" y="1833563"/>
          <p14:tracePt t="19774" x="10641013" y="1833563"/>
          <p14:tracePt t="19783" x="10633075" y="1833563"/>
          <p14:tracePt t="19789" x="10626725" y="1833563"/>
          <p14:tracePt t="19829" x="10633075" y="1833563"/>
          <p14:tracePt t="19835" x="10641013" y="1833563"/>
          <p14:tracePt t="19851" x="10647363" y="1833563"/>
          <p14:tracePt t="19858" x="10653713" y="1833563"/>
          <p14:tracePt t="19865" x="10666413" y="1833563"/>
          <p14:tracePt t="19880" x="10674350" y="1833563"/>
          <p14:tracePt t="19887" x="10687050" y="1820863"/>
          <p14:tracePt t="19894" x="10707688" y="1820863"/>
          <p14:tracePt t="19902" x="10720388" y="1800225"/>
          <p14:tracePt t="19910" x="10734675" y="1793875"/>
          <p14:tracePt t="19918" x="10741025" y="1779588"/>
          <p14:tracePt t="19926" x="10747375" y="1766888"/>
          <p14:tracePt t="19941" x="10747375" y="1760538"/>
          <p14:tracePt t="19949" x="10747375" y="1752600"/>
          <p14:tracePt t="19979" x="10741025" y="1746250"/>
          <p14:tracePt t="20024" x="10734675" y="1739900"/>
          <p14:tracePt t="20033" x="10728325" y="1739900"/>
          <p14:tracePt t="20037" x="10720388" y="1739900"/>
          <p14:tracePt t="20044" x="10714038" y="1739900"/>
          <p14:tracePt t="20052" x="10707688" y="1739900"/>
          <p14:tracePt t="20059" x="10701338" y="1739900"/>
          <p14:tracePt t="20067" x="10701338" y="1746250"/>
          <p14:tracePt t="20084" x="10701338" y="1773238"/>
          <p14:tracePt t="20089" x="10701338" y="1779588"/>
          <p14:tracePt t="20098" x="10701338" y="1785938"/>
          <p14:tracePt t="20105" x="10701338" y="1793875"/>
          <p14:tracePt t="20112" x="10701338" y="1800225"/>
          <p14:tracePt t="20128" x="10707688" y="1806575"/>
          <p14:tracePt t="20450" x="10701338" y="1806575"/>
          <p14:tracePt t="20467" x="10687050" y="1806575"/>
          <p14:tracePt t="20475" x="10666413" y="1806575"/>
          <p14:tracePt t="20480" x="10641013" y="1812925"/>
          <p14:tracePt t="20488" x="10606088" y="1839913"/>
          <p14:tracePt t="20495" x="10499725" y="1881188"/>
          <p14:tracePt t="20503" x="10452100" y="1893888"/>
          <p14:tracePt t="20510" x="10445750" y="1893888"/>
          <p14:tracePt t="20669" x="10418763" y="2062163"/>
          <p14:tracePt t="20676" x="10398125" y="2136775"/>
          <p14:tracePt t="20684" x="10364788" y="2290763"/>
          <p14:tracePt t="20691" x="10317163" y="2303463"/>
          <p14:tracePt t="20698" x="10283825" y="2303463"/>
          <p14:tracePt t="20704" x="10250488" y="2330450"/>
          <p14:tracePt t="20712" x="10136188" y="2438400"/>
          <p14:tracePt t="20720" x="9967913" y="2546350"/>
          <p14:tracePt t="20728" x="9713913" y="2754313"/>
          <p14:tracePt t="20736" x="9539288" y="2895600"/>
          <p14:tracePt t="20742" x="9250363" y="3190875"/>
          <p14:tracePt t="20750" x="8772525" y="3627438"/>
          <p14:tracePt t="20757" x="8504238" y="3910013"/>
          <p14:tracePt t="20765" x="8175625" y="4379913"/>
          <p14:tracePt t="20773" x="7799388" y="4949825"/>
          <p14:tracePt t="20780" x="7564438" y="5373688"/>
          <p14:tracePt t="20788" x="7442200" y="5683250"/>
          <p14:tracePt t="20795" x="7275513" y="6078538"/>
          <p14:tracePt t="20803" x="7107238" y="6448425"/>
          <p14:tracePt t="20810" x="6978650" y="6710363"/>
          <p14:tracePt t="20818" x="6918325" y="6831013"/>
          <p14:tracePt t="21628" x="0" y="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39"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2" name="Title 1">
            <a:extLst>
              <a:ext uri="{FF2B5EF4-FFF2-40B4-BE49-F238E27FC236}">
                <a16:creationId xmlns:a16="http://schemas.microsoft.com/office/drawing/2014/main" id="{B5855B24-69D6-1FAC-830C-323395236C50}"/>
              </a:ext>
            </a:extLst>
          </p:cNvPr>
          <p:cNvSpPr txBox="1">
            <a:spLocks/>
          </p:cNvSpPr>
          <p:nvPr/>
        </p:nvSpPr>
        <p:spPr>
          <a:xfrm>
            <a:off x="523593"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Case Study – Tokyo </a:t>
            </a:r>
            <a:r>
              <a:rPr kumimoji="0" lang="en-US" sz="1800" b="0" i="0" u="none" strike="noStrike" kern="1200" cap="none" spc="0" normalizeH="0" baseline="0" noProof="0" dirty="0" err="1">
                <a:ln>
                  <a:noFill/>
                </a:ln>
                <a:solidFill>
                  <a:prstClr val="white"/>
                </a:solidFill>
                <a:effectLst/>
                <a:uLnTx/>
                <a:uFillTx/>
                <a:latin typeface="Calibri Light" panose="020F0302020204030204"/>
                <a:ea typeface="+mj-ea"/>
                <a:cs typeface="+mj-cs"/>
              </a:rPr>
              <a:t>Motomotive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 Co., Ltd, Japan (cont.)</a:t>
            </a:r>
          </a:p>
        </p:txBody>
      </p:sp>
      <p:pic>
        <p:nvPicPr>
          <p:cNvPr id="4" name="Picture 3">
            <a:extLst>
              <a:ext uri="{FF2B5EF4-FFF2-40B4-BE49-F238E27FC236}">
                <a16:creationId xmlns:a16="http://schemas.microsoft.com/office/drawing/2014/main" id="{BAF72154-3550-2A97-C1FA-4F509BBAA49D}"/>
              </a:ext>
            </a:extLst>
          </p:cNvPr>
          <p:cNvPicPr>
            <a:picLocks noChangeAspect="1"/>
          </p:cNvPicPr>
          <p:nvPr/>
        </p:nvPicPr>
        <p:blipFill rotWithShape="1">
          <a:blip r:embed="rId3"/>
          <a:srcRect l="1259" t="1336" r="1579" b="1225"/>
          <a:stretch/>
        </p:blipFill>
        <p:spPr>
          <a:xfrm>
            <a:off x="523593" y="769231"/>
            <a:ext cx="4356340" cy="5553929"/>
          </a:xfrm>
          <a:prstGeom prst="rect">
            <a:avLst/>
          </a:prstGeom>
        </p:spPr>
      </p:pic>
      <p:pic>
        <p:nvPicPr>
          <p:cNvPr id="9" name="Picture 8">
            <a:extLst>
              <a:ext uri="{FF2B5EF4-FFF2-40B4-BE49-F238E27FC236}">
                <a16:creationId xmlns:a16="http://schemas.microsoft.com/office/drawing/2014/main" id="{4B5E0163-55B6-8B0C-8ABC-50FB1C8CEFE8}"/>
              </a:ext>
            </a:extLst>
          </p:cNvPr>
          <p:cNvPicPr>
            <a:picLocks noChangeAspect="1"/>
          </p:cNvPicPr>
          <p:nvPr/>
        </p:nvPicPr>
        <p:blipFill rotWithShape="1">
          <a:blip r:embed="rId4"/>
          <a:srcRect l="2323" t="2864" r="2298" b="2161"/>
          <a:stretch/>
        </p:blipFill>
        <p:spPr>
          <a:xfrm>
            <a:off x="5279366" y="3881887"/>
            <a:ext cx="2846717" cy="2165230"/>
          </a:xfrm>
          <a:prstGeom prst="rect">
            <a:avLst/>
          </a:prstGeom>
        </p:spPr>
      </p:pic>
      <p:sp>
        <p:nvSpPr>
          <p:cNvPr id="10" name="TextBox 9">
            <a:extLst>
              <a:ext uri="{FF2B5EF4-FFF2-40B4-BE49-F238E27FC236}">
                <a16:creationId xmlns:a16="http://schemas.microsoft.com/office/drawing/2014/main" id="{ED7416C9-A723-F5B2-38E9-3BBFDBE9B227}"/>
              </a:ext>
            </a:extLst>
          </p:cNvPr>
          <p:cNvSpPr txBox="1"/>
          <p:nvPr/>
        </p:nvSpPr>
        <p:spPr>
          <a:xfrm>
            <a:off x="6095999" y="3429000"/>
            <a:ext cx="126348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1" i="0" u="sng" strike="noStrike" kern="1200" cap="none" spc="0" normalizeH="0" baseline="0" noProof="0" dirty="0">
                <a:ln>
                  <a:noFill/>
                </a:ln>
                <a:solidFill>
                  <a:prstClr val="white"/>
                </a:solidFill>
                <a:effectLst/>
                <a:uLnTx/>
                <a:uFillTx/>
                <a:latin typeface="Calibri" panose="020F0502020204030204"/>
                <a:ea typeface="+mn-ea"/>
                <a:cs typeface="+mn-cs"/>
              </a:rPr>
              <a:t>Sample Oil </a:t>
            </a:r>
          </a:p>
        </p:txBody>
      </p:sp>
    </p:spTree>
    <p:extLst>
      <p:ext uri="{BB962C8B-B14F-4D97-AF65-F5344CB8AC3E}">
        <p14:creationId xmlns:p14="http://schemas.microsoft.com/office/powerpoint/2010/main" val="3358827767"/>
      </p:ext>
    </p:extLst>
  </p:cSld>
  <p:clrMapOvr>
    <a:masterClrMapping/>
  </p:clrMapOvr>
  <mc:AlternateContent xmlns:mc="http://schemas.openxmlformats.org/markup-compatibility/2006" xmlns:p14="http://schemas.microsoft.com/office/powerpoint/2010/main">
    <mc:Choice Requires="p14">
      <p:transition spd="slow" p14:dur="2000" advTm="43199"/>
    </mc:Choice>
    <mc:Fallback xmlns="">
      <p:transition spd="slow" advTm="4319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39"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panose="020F0502020204030204"/>
                <a:ea typeface="+mn-ea"/>
                <a:cs typeface="+mn-cs"/>
              </a:rPr>
              <a:t>Copyright 2024 © Focus Machinery Pte Ltd. All Rights Reserved.</a:t>
            </a:r>
          </a:p>
        </p:txBody>
      </p:sp>
      <p:pic>
        <p:nvPicPr>
          <p:cNvPr id="13" name="image14.png">
            <a:extLst>
              <a:ext uri="{FF2B5EF4-FFF2-40B4-BE49-F238E27FC236}">
                <a16:creationId xmlns:a16="http://schemas.microsoft.com/office/drawing/2014/main" id="{9CAEFCB7-A1A5-17D9-7361-AA585715D999}"/>
              </a:ext>
            </a:extLst>
          </p:cNvPr>
          <p:cNvPicPr>
            <a:picLocks noChangeAspect="1"/>
          </p:cNvPicPr>
          <p:nvPr/>
        </p:nvPicPr>
        <p:blipFill>
          <a:blip r:embed="rId3"/>
          <a:stretch>
            <a:fillRect/>
          </a:stretch>
        </p:blipFill>
        <p:spPr>
          <a:xfrm>
            <a:off x="927952" y="1032221"/>
            <a:ext cx="361396" cy="301164"/>
          </a:xfrm>
          <a:prstGeom prst="rect">
            <a:avLst/>
          </a:prstGeom>
          <a:ln w="12700">
            <a:miter lim="400000"/>
          </a:ln>
        </p:spPr>
      </p:pic>
      <p:sp>
        <p:nvSpPr>
          <p:cNvPr id="15" name="Shape 6057">
            <a:extLst>
              <a:ext uri="{FF2B5EF4-FFF2-40B4-BE49-F238E27FC236}">
                <a16:creationId xmlns:a16="http://schemas.microsoft.com/office/drawing/2014/main" id="{CD14FA18-567B-117F-A3DE-FFC6DCE96B1D}"/>
              </a:ext>
            </a:extLst>
          </p:cNvPr>
          <p:cNvSpPr/>
          <p:nvPr/>
        </p:nvSpPr>
        <p:spPr>
          <a:xfrm>
            <a:off x="1341820" y="1309575"/>
            <a:ext cx="1995583" cy="1"/>
          </a:xfrm>
          <a:prstGeom prst="line">
            <a:avLst/>
          </a:prstGeom>
          <a:noFill/>
          <a:ln w="6350" cap="flat">
            <a:solidFill>
              <a:schemeClr val="accent4"/>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Shape 6058">
            <a:extLst>
              <a:ext uri="{FF2B5EF4-FFF2-40B4-BE49-F238E27FC236}">
                <a16:creationId xmlns:a16="http://schemas.microsoft.com/office/drawing/2014/main" id="{05518173-4DFD-B5B3-1844-51C1FEA74354}"/>
              </a:ext>
            </a:extLst>
          </p:cNvPr>
          <p:cNvSpPr/>
          <p:nvPr/>
        </p:nvSpPr>
        <p:spPr>
          <a:xfrm>
            <a:off x="1303306" y="1033198"/>
            <a:ext cx="1122626"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a:solidFill>
                  <a:srgbClr val="948A5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chemeClr val="accent4"/>
                </a:solidFill>
                <a:effectLst/>
                <a:uLnTx/>
                <a:uFillTx/>
                <a:latin typeface="Calibri" panose="020F0502020204030204"/>
                <a:ea typeface="+mn-ea"/>
                <a:cs typeface="+mn-cs"/>
              </a:rPr>
              <a:t>WRITE TO US</a:t>
            </a:r>
          </a:p>
        </p:txBody>
      </p:sp>
      <p:sp>
        <p:nvSpPr>
          <p:cNvPr id="17" name="Shape 6059">
            <a:extLst>
              <a:ext uri="{FF2B5EF4-FFF2-40B4-BE49-F238E27FC236}">
                <a16:creationId xmlns:a16="http://schemas.microsoft.com/office/drawing/2014/main" id="{886D1F75-EEA2-F87F-7CAE-9D9A46807B83}"/>
              </a:ext>
            </a:extLst>
          </p:cNvPr>
          <p:cNvSpPr/>
          <p:nvPr/>
        </p:nvSpPr>
        <p:spPr>
          <a:xfrm>
            <a:off x="1298922" y="1302439"/>
            <a:ext cx="2081377" cy="6001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100">
                <a:solidFill>
                  <a:srgbClr val="8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800000"/>
                </a:solidFill>
                <a:effectLst/>
                <a:uLnTx/>
                <a:uFillTx/>
                <a:latin typeface="Calibri" panose="020F0502020204030204"/>
                <a:ea typeface="+mn-ea"/>
                <a:cs typeface="+mn-cs"/>
                <a:hlinkClick r:id="rId4"/>
              </a:rPr>
              <a:t>sales@focusmachinery.com.sg</a:t>
            </a:r>
            <a:endParaRPr kumimoji="0" lang="en-SG" sz="1100" b="0" i="0" u="none" strike="noStrike" kern="1200" cap="none" spc="0" normalizeH="0" baseline="0" noProof="0" dirty="0">
              <a:ln>
                <a:noFill/>
              </a:ln>
              <a:solidFill>
                <a:srgbClr val="8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100" b="0" i="0" u="none" strike="noStrike" kern="1200" cap="none" spc="0" normalizeH="0" baseline="0" noProof="0" dirty="0">
                <a:ln>
                  <a:noFill/>
                </a:ln>
                <a:solidFill>
                  <a:srgbClr val="800000"/>
                </a:solidFill>
                <a:effectLst/>
                <a:uLnTx/>
                <a:uFillTx/>
                <a:latin typeface="Calibri" panose="020F0502020204030204"/>
                <a:ea typeface="+mn-ea"/>
                <a:cs typeface="+mn-cs"/>
                <a:hlinkClick r:id="rId5"/>
              </a:rPr>
              <a:t>enquiry@focusmachinery.com.sg</a:t>
            </a:r>
            <a:endParaRPr kumimoji="0" lang="en-SG" sz="1100" b="0" i="0" u="none" strike="noStrike" kern="1200" cap="none" spc="0" normalizeH="0" baseline="0" noProof="0" dirty="0">
              <a:ln>
                <a:noFill/>
              </a:ln>
              <a:solidFill>
                <a:srgbClr val="8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100" b="0" i="0" u="none" strike="noStrike" kern="1200" cap="none" spc="0" normalizeH="0" baseline="0" noProof="0" dirty="0">
              <a:ln>
                <a:noFill/>
              </a:ln>
              <a:solidFill>
                <a:srgbClr val="800000"/>
              </a:solidFill>
              <a:effectLst/>
              <a:uLnTx/>
              <a:uFillTx/>
              <a:latin typeface="Calibri" panose="020F0502020204030204"/>
              <a:ea typeface="+mn-ea"/>
              <a:cs typeface="+mn-cs"/>
            </a:endParaRPr>
          </a:p>
        </p:txBody>
      </p:sp>
      <p:grpSp>
        <p:nvGrpSpPr>
          <p:cNvPr id="27" name="Group 6060">
            <a:extLst>
              <a:ext uri="{FF2B5EF4-FFF2-40B4-BE49-F238E27FC236}">
                <a16:creationId xmlns:a16="http://schemas.microsoft.com/office/drawing/2014/main" id="{AE797FB2-954E-B9CD-C005-6431F48245FA}"/>
              </a:ext>
            </a:extLst>
          </p:cNvPr>
          <p:cNvGrpSpPr/>
          <p:nvPr/>
        </p:nvGrpSpPr>
        <p:grpSpPr>
          <a:xfrm>
            <a:off x="1240002" y="2410188"/>
            <a:ext cx="1912803" cy="644683"/>
            <a:chOff x="1153323" y="31957"/>
            <a:chExt cx="1919125" cy="644680"/>
          </a:xfrm>
        </p:grpSpPr>
        <p:sp>
          <p:nvSpPr>
            <p:cNvPr id="28" name="Shape 6057">
              <a:extLst>
                <a:ext uri="{FF2B5EF4-FFF2-40B4-BE49-F238E27FC236}">
                  <a16:creationId xmlns:a16="http://schemas.microsoft.com/office/drawing/2014/main" id="{84B3C610-DBA8-24CB-685F-3C32028C70E0}"/>
                </a:ext>
              </a:extLst>
            </p:cNvPr>
            <p:cNvSpPr/>
            <p:nvPr/>
          </p:nvSpPr>
          <p:spPr>
            <a:xfrm>
              <a:off x="1192878" y="271759"/>
              <a:ext cx="1840018" cy="1"/>
            </a:xfrm>
            <a:prstGeom prst="line">
              <a:avLst/>
            </a:prstGeom>
            <a:noFill/>
            <a:ln w="6350" cap="flat">
              <a:solidFill>
                <a:schemeClr val="accent4"/>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Shape 6058">
              <a:extLst>
                <a:ext uri="{FF2B5EF4-FFF2-40B4-BE49-F238E27FC236}">
                  <a16:creationId xmlns:a16="http://schemas.microsoft.com/office/drawing/2014/main" id="{B7DD7DEE-1308-AA39-0F6E-8AC518C3E6F2}"/>
                </a:ext>
              </a:extLst>
            </p:cNvPr>
            <p:cNvSpPr/>
            <p:nvPr/>
          </p:nvSpPr>
          <p:spPr>
            <a:xfrm>
              <a:off x="1153323" y="31957"/>
              <a:ext cx="1126335" cy="276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a:solidFill>
                    <a:srgbClr val="948A5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chemeClr val="accent4"/>
                  </a:solidFill>
                  <a:effectLst/>
                  <a:uLnTx/>
                  <a:uFillTx/>
                  <a:latin typeface="Calibri" panose="020F0502020204030204"/>
                  <a:ea typeface="+mn-ea"/>
                  <a:cs typeface="+mn-cs"/>
                </a:rPr>
                <a:t>VISIT US ONLINE</a:t>
              </a:r>
              <a:endParaRPr kumimoji="0" sz="1200" b="0" i="0" u="none" strike="noStrike" kern="1200" cap="none" spc="0" normalizeH="0" baseline="0" noProof="0" dirty="0">
                <a:ln>
                  <a:noFill/>
                </a:ln>
                <a:solidFill>
                  <a:schemeClr val="accent4"/>
                </a:solidFill>
                <a:effectLst/>
                <a:uLnTx/>
                <a:uFillTx/>
                <a:latin typeface="Calibri" panose="020F0502020204030204"/>
                <a:ea typeface="+mn-ea"/>
                <a:cs typeface="+mn-cs"/>
              </a:endParaRPr>
            </a:p>
          </p:txBody>
        </p:sp>
        <p:sp>
          <p:nvSpPr>
            <p:cNvPr id="30" name="Shape 6059">
              <a:extLst>
                <a:ext uri="{FF2B5EF4-FFF2-40B4-BE49-F238E27FC236}">
                  <a16:creationId xmlns:a16="http://schemas.microsoft.com/office/drawing/2014/main" id="{11F8DA20-AAA4-D78D-D0E1-A143F5FF499E}"/>
                </a:ext>
              </a:extLst>
            </p:cNvPr>
            <p:cNvSpPr/>
            <p:nvPr/>
          </p:nvSpPr>
          <p:spPr>
            <a:xfrm>
              <a:off x="1153324" y="245754"/>
              <a:ext cx="1919124" cy="4308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100">
                  <a:solidFill>
                    <a:srgbClr val="8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100" b="0" i="0" u="none" strike="noStrike" kern="1200" cap="none" spc="0" normalizeH="0" baseline="0" noProof="0" dirty="0">
                  <a:ln>
                    <a:noFill/>
                  </a:ln>
                  <a:solidFill>
                    <a:srgbClr val="800000"/>
                  </a:solidFill>
                  <a:effectLst/>
                  <a:uLnTx/>
                  <a:uFillTx/>
                  <a:latin typeface="Calibri" panose="020F0502020204030204"/>
                  <a:ea typeface="+mn-ea"/>
                  <a:cs typeface="+mn-cs"/>
                  <a:hlinkClick r:id="rId6"/>
                </a:rPr>
                <a:t>www.focusmachinery.com.sg</a:t>
              </a:r>
              <a:endParaRPr kumimoji="0" lang="en-SG" sz="1100" b="0" i="0" u="none" strike="noStrike" kern="1200" cap="none" spc="0" normalizeH="0" baseline="0" noProof="0" dirty="0">
                <a:ln>
                  <a:noFill/>
                </a:ln>
                <a:solidFill>
                  <a:srgbClr val="8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100" b="0" i="0" u="none" strike="noStrike" kern="1200" cap="none" spc="0" normalizeH="0" baseline="0" noProof="0" dirty="0">
                <a:ln>
                  <a:noFill/>
                </a:ln>
                <a:solidFill>
                  <a:srgbClr val="800000"/>
                </a:solidFill>
                <a:effectLst/>
                <a:uLnTx/>
                <a:uFillTx/>
                <a:latin typeface="Calibri" panose="020F0502020204030204"/>
                <a:ea typeface="+mn-ea"/>
                <a:cs typeface="+mn-cs"/>
              </a:endParaRPr>
            </a:p>
          </p:txBody>
        </p:sp>
      </p:grpSp>
      <p:pic>
        <p:nvPicPr>
          <p:cNvPr id="2050" name="Picture 2" descr="World wide black symbol - Free web icons">
            <a:extLst>
              <a:ext uri="{FF2B5EF4-FFF2-40B4-BE49-F238E27FC236}">
                <a16:creationId xmlns:a16="http://schemas.microsoft.com/office/drawing/2014/main" id="{A6D11D5D-F4F4-64B9-5B09-5B7C9754C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52" y="2442336"/>
            <a:ext cx="279223" cy="279223"/>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3B643978-7D04-F50B-472B-750422C6C67F}"/>
              </a:ext>
            </a:extLst>
          </p:cNvPr>
          <p:cNvSpPr txBox="1">
            <a:spLocks/>
          </p:cNvSpPr>
          <p:nvPr/>
        </p:nvSpPr>
        <p:spPr>
          <a:xfrm>
            <a:off x="860219" y="454510"/>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For more information, you may reach us at:</a:t>
            </a:r>
          </a:p>
        </p:txBody>
      </p:sp>
    </p:spTree>
    <p:extLst>
      <p:ext uri="{BB962C8B-B14F-4D97-AF65-F5344CB8AC3E}">
        <p14:creationId xmlns:p14="http://schemas.microsoft.com/office/powerpoint/2010/main" val="3837938718"/>
      </p:ext>
    </p:extLst>
  </p:cSld>
  <p:clrMapOvr>
    <a:masterClrMapping/>
  </p:clrMapOvr>
  <mc:AlternateContent xmlns:mc="http://schemas.openxmlformats.org/markup-compatibility/2006" xmlns:p14="http://schemas.microsoft.com/office/powerpoint/2010/main">
    <mc:Choice Requires="p14">
      <p:transition spd="slow" p14:dur="2000" advTm="26043"/>
    </mc:Choice>
    <mc:Fallback xmlns="">
      <p:transition spd="slow" advTm="26043"/>
    </mc:Fallback>
  </mc:AlternateContent>
  <p:extLst>
    <p:ext uri="{3A86A75C-4F4B-4683-9AE1-C65F6400EC91}">
      <p14:laserTraceLst xmlns:p14="http://schemas.microsoft.com/office/powerpoint/2010/main">
        <p14:tracePtLst>
          <p14:tracePt t="722" x="33338" y="1296988"/>
          <p14:tracePt t="730" x="66675" y="1296988"/>
          <p14:tracePt t="738" x="120650" y="1289050"/>
          <p14:tracePt t="745" x="174625" y="1289050"/>
          <p14:tracePt t="753" x="241300" y="1289050"/>
          <p14:tracePt t="761" x="268288" y="1289050"/>
          <p14:tracePt t="770" x="322263" y="1289050"/>
          <p14:tracePt t="775" x="376238" y="1289050"/>
          <p14:tracePt t="782" x="415925" y="1289050"/>
          <p14:tracePt t="790" x="442913" y="1289050"/>
          <p14:tracePt t="799" x="469900" y="1282700"/>
          <p14:tracePt t="805" x="484188" y="1282700"/>
          <p14:tracePt t="813" x="496888" y="1282700"/>
          <p14:tracePt t="820" x="503238" y="1282700"/>
          <p14:tracePt t="828" x="511175" y="1276350"/>
          <p14:tracePt t="835" x="517525" y="1276350"/>
          <p14:tracePt t="851" x="517525" y="1270000"/>
          <p14:tracePt t="858" x="523875" y="1262063"/>
          <p14:tracePt t="865" x="530225" y="1262063"/>
          <p14:tracePt t="872" x="538163" y="1262063"/>
          <p14:tracePt t="880" x="538163" y="1255713"/>
          <p14:tracePt t="888" x="544513" y="1255713"/>
          <p14:tracePt t="896" x="557213" y="1249363"/>
          <p14:tracePt t="904" x="563563" y="1243013"/>
          <p14:tracePt t="912" x="563563" y="1236663"/>
          <p14:tracePt t="918" x="577850" y="1236663"/>
          <p14:tracePt t="927" x="577850" y="1228725"/>
          <p14:tracePt t="933" x="590550" y="1222375"/>
          <p14:tracePt t="941" x="598488" y="1222375"/>
          <p14:tracePt t="949" x="598488" y="1216025"/>
          <p14:tracePt t="972" x="604838" y="1216025"/>
          <p14:tracePt t="980" x="611188" y="1216025"/>
          <p14:tracePt t="994" x="617538" y="1216025"/>
          <p14:tracePt t="1002" x="625475" y="1216025"/>
          <p14:tracePt t="1010" x="638175" y="1209675"/>
          <p14:tracePt t="1016" x="650875" y="1209675"/>
          <p14:tracePt t="1024" x="658813" y="1209675"/>
          <p14:tracePt t="1039" x="665163" y="1209675"/>
          <p14:tracePt t="1077" x="671513" y="1209675"/>
          <p14:tracePt t="1212" x="677863" y="1209675"/>
          <p14:tracePt t="1219" x="685800" y="1209675"/>
          <p14:tracePt t="1227" x="692150" y="1201738"/>
          <p14:tracePt t="1235" x="692150" y="1195388"/>
          <p14:tracePt t="1242" x="698500" y="1195388"/>
          <p14:tracePt t="1250" x="704850" y="1189038"/>
          <p14:tracePt t="1257" x="712788" y="1182688"/>
          <p14:tracePt t="1264" x="712788" y="1174750"/>
          <p14:tracePt t="1535" x="712788" y="1168400"/>
          <p14:tracePt t="1572" x="712788" y="1162050"/>
          <p14:tracePt t="1587" x="712788" y="1155700"/>
          <p14:tracePt t="1594" x="704850" y="1149350"/>
          <p14:tracePt t="1611" x="704850" y="1141413"/>
          <p14:tracePt t="1632" x="704850" y="1135063"/>
          <p14:tracePt t="1850" x="698500" y="1135063"/>
          <p14:tracePt t="1856" x="692150" y="1135063"/>
          <p14:tracePt t="1863" x="685800" y="1135063"/>
          <p14:tracePt t="1894" x="677863" y="1135063"/>
          <p14:tracePt t="3852" x="677863" y="1128713"/>
          <p14:tracePt t="3866" x="677863" y="1122363"/>
          <p14:tracePt t="3964" x="677863" y="1114425"/>
          <p14:tracePt t="4030" x="677863" y="1108075"/>
          <p14:tracePt t="4151" x="685800" y="1108075"/>
          <p14:tracePt t="4159" x="692150" y="1108075"/>
          <p14:tracePt t="5217" x="692150" y="1114425"/>
          <p14:tracePt t="5224" x="692150" y="1128713"/>
          <p14:tracePt t="5231" x="692150" y="1155700"/>
          <p14:tracePt t="5238" x="692150" y="1189038"/>
          <p14:tracePt t="5245" x="692150" y="1216025"/>
          <p14:tracePt t="5252" x="692150" y="1249363"/>
          <p14:tracePt t="5260" x="671513" y="1309688"/>
          <p14:tracePt t="5268" x="650875" y="1349375"/>
          <p14:tracePt t="5279" x="650875" y="1376363"/>
          <p14:tracePt t="5284" x="644525" y="1403350"/>
          <p14:tracePt t="5291" x="638175" y="1423988"/>
          <p14:tracePt t="5297" x="638175" y="1436688"/>
          <p14:tracePt t="5305" x="638175" y="1471613"/>
          <p14:tracePt t="5312" x="638175" y="1498600"/>
          <p14:tracePt t="5321" x="644525" y="1524000"/>
          <p14:tracePt t="5327" x="658813" y="1538288"/>
          <p14:tracePt t="5335" x="665163" y="1558925"/>
          <p14:tracePt t="5343" x="685800" y="1571625"/>
          <p14:tracePt t="5351" x="698500" y="1585913"/>
          <p14:tracePt t="5358" x="698500" y="1592263"/>
          <p14:tracePt t="5366" x="698500" y="1598613"/>
          <p14:tracePt t="5457" x="704850" y="1598613"/>
          <p14:tracePt t="5464" x="712788" y="1598613"/>
          <p14:tracePt t="5474" x="752475" y="1598613"/>
          <p14:tracePt t="5478" x="806450" y="1598613"/>
          <p14:tracePt t="5485" x="866775" y="1598613"/>
          <p14:tracePt t="5493" x="906463" y="1598613"/>
          <p14:tracePt t="5500" x="974725" y="1585913"/>
          <p14:tracePt t="5508" x="1047750" y="1577975"/>
          <p14:tracePt t="5516" x="1074738" y="1577975"/>
          <p14:tracePt t="5522" x="1128713" y="1558925"/>
          <p14:tracePt t="5530" x="1149350" y="1550988"/>
          <p14:tracePt t="5539" x="1182688" y="1544638"/>
          <p14:tracePt t="5545" x="1189038" y="1538288"/>
          <p14:tracePt t="5553" x="1195388" y="1538288"/>
          <p14:tracePt t="5561" x="1195388" y="1531938"/>
          <p14:tracePt t="5568" x="1201738" y="1524000"/>
          <p14:tracePt t="5621" x="1209675" y="1524000"/>
          <p14:tracePt t="5629" x="1216025" y="1524000"/>
          <p14:tracePt t="5757" x="1216025" y="1531938"/>
          <p14:tracePt t="5772" x="1216025" y="1538288"/>
          <p14:tracePt t="5778" x="1209675" y="1544638"/>
          <p14:tracePt t="5786" x="1195388" y="1550988"/>
          <p14:tracePt t="5793" x="1189038" y="1550988"/>
          <p14:tracePt t="5801" x="1174750" y="1558925"/>
          <p14:tracePt t="5808" x="1162050" y="1558925"/>
          <p14:tracePt t="5816" x="1149350" y="1558925"/>
          <p14:tracePt t="5824" x="1141413" y="1565275"/>
          <p14:tracePt t="5830" x="1135063" y="1565275"/>
          <p14:tracePt t="5837" x="1128713" y="1565275"/>
          <p14:tracePt t="5854" x="1122363" y="1565275"/>
          <p14:tracePt t="5861" x="1114425" y="1565275"/>
          <p14:tracePt t="5869" x="1108075" y="1565275"/>
          <p14:tracePt t="5875" x="1101725" y="1565275"/>
          <p14:tracePt t="5914" x="1095375" y="1565275"/>
          <p14:tracePt t="5989" x="1087438" y="1565275"/>
          <p14:tracePt t="6094" x="1108075" y="1565275"/>
          <p14:tracePt t="6102" x="1114425" y="1565275"/>
          <p14:tracePt t="6109" x="1141413" y="1558925"/>
          <p14:tracePt t="6116" x="1162050" y="1558925"/>
          <p14:tracePt t="6123" x="1195388" y="1544638"/>
          <p14:tracePt t="6131" x="1216025" y="1531938"/>
          <p14:tracePt t="6138" x="1228725" y="1531938"/>
          <p14:tracePt t="6145" x="1243013" y="1524000"/>
          <p14:tracePt t="6153" x="1249363" y="1517650"/>
          <p14:tracePt t="6229" x="1236663" y="1517650"/>
          <p14:tracePt t="6236" x="1228725" y="1517650"/>
          <p14:tracePt t="6243" x="1209675" y="1524000"/>
          <p14:tracePt t="6250" x="1189038" y="1531938"/>
          <p14:tracePt t="6260" x="1155700" y="1531938"/>
          <p14:tracePt t="6266" x="1101725" y="1544638"/>
          <p14:tracePt t="6272" x="1062038" y="1550988"/>
          <p14:tracePt t="6281" x="1027113" y="1550988"/>
          <p14:tracePt t="6288" x="987425" y="1558925"/>
          <p14:tracePt t="6295" x="966788" y="1558925"/>
          <p14:tracePt t="6303" x="954088" y="1558925"/>
          <p14:tracePt t="6401" x="960438" y="1558925"/>
          <p14:tracePt t="6410" x="981075" y="1558925"/>
          <p14:tracePt t="6415" x="1000125" y="1558925"/>
          <p14:tracePt t="6423" x="1027113" y="1558925"/>
          <p14:tracePt t="6430" x="1062038" y="1558925"/>
          <p14:tracePt t="6437" x="1081088" y="1558925"/>
          <p14:tracePt t="6446" x="1101725" y="1558925"/>
          <p14:tracePt t="6453" x="1114425" y="1558925"/>
          <p14:tracePt t="6462" x="1122363" y="1558925"/>
          <p14:tracePt t="6468" x="1128713" y="1558925"/>
          <p14:tracePt t="6544" x="1128713" y="1565275"/>
          <p14:tracePt t="6560" x="1114425" y="1571625"/>
          <p14:tracePt t="6566" x="1087438" y="1571625"/>
          <p14:tracePt t="6573" x="1054100" y="1571625"/>
          <p14:tracePt t="6581" x="1041400" y="1571625"/>
          <p14:tracePt t="6588" x="1014413" y="1577975"/>
          <p14:tracePt t="6598" x="1000125" y="1577975"/>
          <p14:tracePt t="6603" x="993775" y="1577975"/>
          <p14:tracePt t="6679" x="1000125" y="1577975"/>
          <p14:tracePt t="6687" x="1027113" y="1577975"/>
          <p14:tracePt t="6695" x="1041400" y="1577975"/>
          <p14:tracePt t="6702" x="1062038" y="1577975"/>
          <p14:tracePt t="6708" x="1101725" y="1577975"/>
          <p14:tracePt t="6715" x="1122363" y="1577975"/>
          <p14:tracePt t="6722" x="1135063" y="1571625"/>
          <p14:tracePt t="6730" x="1149350" y="1571625"/>
          <p14:tracePt t="6738" x="1155700" y="1571625"/>
          <p14:tracePt t="6897" x="1149350" y="1571625"/>
          <p14:tracePt t="6904" x="1135063" y="1571625"/>
          <p14:tracePt t="6919" x="1114425" y="1571625"/>
          <p14:tracePt t="6926" x="1095375" y="1571625"/>
          <p14:tracePt t="6933" x="1074738" y="1571625"/>
          <p14:tracePt t="6940" x="1054100" y="1571625"/>
          <p14:tracePt t="6948" x="1035050" y="1577975"/>
          <p14:tracePt t="6955" x="1014413" y="1585913"/>
          <p14:tracePt t="6964" x="981075" y="1592263"/>
          <p14:tracePt t="6971" x="966788" y="1592263"/>
          <p14:tracePt t="6980" x="947738" y="1604963"/>
          <p14:tracePt t="6986" x="933450" y="1604963"/>
          <p14:tracePt t="6992" x="920750" y="1611313"/>
          <p14:tracePt t="7001" x="912813" y="1611313"/>
          <p14:tracePt t="7007" x="900113" y="1611313"/>
          <p14:tracePt t="7249" x="906463" y="1611313"/>
          <p14:tracePt t="7255" x="933450" y="1604963"/>
          <p14:tracePt t="7271" x="954088" y="1598613"/>
          <p14:tracePt t="7278" x="987425" y="1592263"/>
          <p14:tracePt t="7286" x="1000125" y="1585913"/>
          <p14:tracePt t="7293" x="1035050" y="1577975"/>
          <p14:tracePt t="7302" x="1047750" y="1571625"/>
          <p14:tracePt t="7309" x="1068388" y="1571625"/>
          <p14:tracePt t="7316" x="1081088" y="1571625"/>
          <p14:tracePt t="7323" x="1095375" y="1571625"/>
          <p14:tracePt t="7339" x="1101725" y="1571625"/>
          <p14:tracePt t="7346" x="1108075" y="1571625"/>
          <p14:tracePt t="7415" x="1114425" y="1571625"/>
          <p14:tracePt t="7421" x="1122363" y="1571625"/>
          <p14:tracePt t="7453" x="1128713" y="1571625"/>
          <p14:tracePt t="7474" x="1135063" y="1571625"/>
          <p14:tracePt t="7511" x="1141413" y="1565275"/>
          <p14:tracePt t="7534" x="1149350" y="1565275"/>
          <p14:tracePt t="7542" x="1149350" y="1558925"/>
          <p14:tracePt t="7551" x="1155700" y="1558925"/>
          <p14:tracePt t="7555" x="1162050" y="1558925"/>
          <p14:tracePt t="7564" x="1162050" y="1550988"/>
          <p14:tracePt t="7571" x="1168400" y="1550988"/>
          <p14:tracePt t="7578" x="1174750" y="1550988"/>
          <p14:tracePt t="7594" x="1182688" y="1550988"/>
          <p14:tracePt t="7601" x="1189038" y="1550988"/>
          <p14:tracePt t="7607" x="1195388" y="1550988"/>
          <p14:tracePt t="7615" x="1201738" y="1550988"/>
          <p14:tracePt t="7623" x="1209675" y="1550988"/>
          <p14:tracePt t="7631" x="1216025" y="1550988"/>
          <p14:tracePt t="7647" x="1222375" y="1550988"/>
          <p14:tracePt t="7662" x="1228725" y="1550988"/>
          <p14:tracePt t="7678" x="1236663" y="1550988"/>
          <p14:tracePt t="7692" x="1243013" y="1550988"/>
          <p14:tracePt t="7775" x="1249363" y="1550988"/>
          <p14:tracePt t="8255" x="1236663" y="1544638"/>
          <p14:tracePt t="8262" x="1222375" y="1531938"/>
          <p14:tracePt t="8268" x="1195388" y="1511300"/>
          <p14:tracePt t="8276" x="1189038" y="1498600"/>
          <p14:tracePt t="8285" x="1168400" y="1484313"/>
          <p14:tracePt t="8290" x="1162050" y="1471613"/>
          <p14:tracePt t="8299" x="1149350" y="1463675"/>
          <p14:tracePt t="8306" x="1149350" y="1457325"/>
          <p14:tracePt t="8314" x="1141413" y="1450975"/>
          <p14:tracePt t="8321" x="1141413" y="1444625"/>
          <p14:tracePt t="8328" x="1135063" y="1444625"/>
          <p14:tracePt t="8336" x="1135063" y="1436688"/>
          <p14:tracePt t="8411" x="1135063" y="1444625"/>
          <p14:tracePt t="8417" x="1135063" y="1457325"/>
          <p14:tracePt t="8425" x="1135063" y="1471613"/>
          <p14:tracePt t="8433" x="1135063" y="1484313"/>
          <p14:tracePt t="8440" x="1141413" y="1504950"/>
          <p14:tracePt t="8448" x="1141413" y="1517650"/>
          <p14:tracePt t="8456" x="1141413" y="1538288"/>
          <p14:tracePt t="8463" x="1141413" y="1550988"/>
          <p14:tracePt t="8472" x="1141413" y="1558925"/>
          <p14:tracePt t="8478" x="1141413" y="1577975"/>
          <p14:tracePt t="8485" x="1141413" y="1592263"/>
          <p14:tracePt t="8492" x="1141413" y="1604963"/>
          <p14:tracePt t="8502" x="1149350" y="1619250"/>
          <p14:tracePt t="8509" x="1149350" y="1625600"/>
          <p14:tracePt t="8585" x="1155700" y="1619250"/>
          <p14:tracePt t="8591" x="1155700" y="1611313"/>
          <p14:tracePt t="8599" x="1155700" y="1604963"/>
          <p14:tracePt t="8614" x="1155700" y="1592263"/>
          <p14:tracePt t="8622" x="1162050" y="1565275"/>
          <p14:tracePt t="8631" x="1162050" y="1558925"/>
          <p14:tracePt t="8636" x="1168400" y="1538288"/>
          <p14:tracePt t="8643" x="1182688" y="1517650"/>
          <p14:tracePt t="8651" x="1182688" y="1504950"/>
          <p14:tracePt t="8658" x="1182688" y="1498600"/>
          <p14:tracePt t="8673" x="1182688" y="1484313"/>
          <p14:tracePt t="8689" x="1182688" y="1477963"/>
          <p14:tracePt t="8757" x="1182688" y="1484313"/>
          <p14:tracePt t="8772" x="1182688" y="1498600"/>
          <p14:tracePt t="8778" x="1182688" y="1517650"/>
          <p14:tracePt t="8787" x="1182688" y="1544638"/>
          <p14:tracePt t="8793" x="1182688" y="1565275"/>
          <p14:tracePt t="8801" x="1182688" y="1577975"/>
          <p14:tracePt t="8809" x="1182688" y="1585913"/>
          <p14:tracePt t="8815" x="1182688" y="1592263"/>
          <p14:tracePt t="8823" x="1182688" y="1598613"/>
          <p14:tracePt t="8831" x="1182688" y="1604963"/>
          <p14:tracePt t="8839" x="1189038" y="1604963"/>
          <p14:tracePt t="8914" x="1189038" y="1598613"/>
          <p14:tracePt t="8930" x="1189038" y="1592263"/>
          <p14:tracePt t="8937" x="1189038" y="1571625"/>
          <p14:tracePt t="8943" x="1189038" y="1550988"/>
          <p14:tracePt t="8950" x="1189038" y="1538288"/>
          <p14:tracePt t="8958" x="1189038" y="1531938"/>
          <p14:tracePt t="8972" x="1195388" y="1524000"/>
          <p14:tracePt t="8974" x="1195388" y="1511300"/>
          <p14:tracePt t="8981" x="1195388" y="1504950"/>
          <p14:tracePt t="8990" x="1195388" y="1498600"/>
          <p14:tracePt t="9006" x="1195388" y="1490663"/>
          <p14:tracePt t="9327" x="1195388" y="1498600"/>
          <p14:tracePt t="9334" x="1182688" y="1524000"/>
          <p14:tracePt t="9341" x="1162050" y="1558925"/>
          <p14:tracePt t="9349" x="1135063" y="1604963"/>
          <p14:tracePt t="9355" x="1114425" y="1679575"/>
          <p14:tracePt t="9362" x="1108075" y="1733550"/>
          <p14:tracePt t="9370" x="1087438" y="1806575"/>
          <p14:tracePt t="9379" x="1054100" y="1900238"/>
          <p14:tracePt t="9386" x="1020763" y="1960563"/>
          <p14:tracePt t="9393" x="1014413" y="1995488"/>
          <p14:tracePt t="9400" x="987425" y="2041525"/>
          <p14:tracePt t="9408" x="981075" y="2095500"/>
          <p14:tracePt t="9415" x="966788" y="2128838"/>
          <p14:tracePt t="9422" x="966788" y="2170113"/>
          <p14:tracePt t="9430" x="966788" y="2224088"/>
          <p14:tracePt t="9441" x="966788" y="2263775"/>
          <p14:tracePt t="9446" x="966788" y="2297113"/>
          <p14:tracePt t="9453" x="960438" y="2330450"/>
          <p14:tracePt t="9460" x="954088" y="2371725"/>
          <p14:tracePt t="9467" x="947738" y="2417763"/>
          <p14:tracePt t="9475" x="939800" y="2438400"/>
          <p14:tracePt t="9484" x="927100" y="2492375"/>
          <p14:tracePt t="9491" x="912813" y="2532063"/>
          <p14:tracePt t="9498" x="900113" y="2559050"/>
          <p14:tracePt t="9507" x="893763" y="2579688"/>
          <p14:tracePt t="9513" x="887413" y="2613025"/>
          <p14:tracePt t="9528" x="887413" y="2625725"/>
          <p14:tracePt t="9536" x="887413" y="2633663"/>
          <p14:tracePt t="9544" x="887413" y="2646363"/>
          <p14:tracePt t="9552" x="887413" y="2652713"/>
          <p14:tracePt t="9559" x="887413" y="2660650"/>
          <p14:tracePt t="9573" x="887413" y="2667000"/>
          <p14:tracePt t="9590" x="887413" y="2673350"/>
          <p14:tracePt t="9606" x="887413" y="2679700"/>
          <p14:tracePt t="9612" x="887413" y="2686050"/>
          <p14:tracePt t="9620" x="887413" y="2700338"/>
          <p14:tracePt t="9627" x="887413" y="2706688"/>
          <p14:tracePt t="9642" x="887413" y="2727325"/>
          <p14:tracePt t="9648" x="887413" y="2740025"/>
          <p14:tracePt t="9657" x="887413" y="2760663"/>
          <p14:tracePt t="9663" x="887413" y="2787650"/>
          <p14:tracePt t="9671" x="887413" y="2814638"/>
          <p14:tracePt t="9680" x="887413" y="2847975"/>
          <p14:tracePt t="9685" x="887413" y="2887663"/>
          <p14:tracePt t="9692" x="887413" y="2914650"/>
          <p14:tracePt t="9700" x="887413" y="2947988"/>
          <p14:tracePt t="9708" x="879475" y="2989263"/>
          <p14:tracePt t="9716" x="879475" y="3001963"/>
          <p14:tracePt t="9725" x="879475" y="3022600"/>
          <p14:tracePt t="9731" x="879475" y="3028950"/>
          <p14:tracePt t="9739" x="879475" y="3035300"/>
          <p14:tracePt t="9745" x="879475" y="3043238"/>
          <p14:tracePt t="9830" x="879475" y="3028950"/>
          <p14:tracePt t="9838" x="879475" y="3022600"/>
          <p14:tracePt t="9843" x="879475" y="3009900"/>
          <p14:tracePt t="9857" x="879475" y="3001963"/>
          <p14:tracePt t="9866" x="887413" y="2989263"/>
          <p14:tracePt t="9875" x="887413" y="2982913"/>
          <p14:tracePt t="9880" x="887413" y="2968625"/>
          <p14:tracePt t="9888" x="887413" y="2962275"/>
          <p14:tracePt t="9895" x="906463" y="2947988"/>
          <p14:tracePt t="9903" x="927100" y="2935288"/>
          <p14:tracePt t="9911" x="947738" y="2922588"/>
          <p14:tracePt t="9918" x="966788" y="2901950"/>
          <p14:tracePt t="9925" x="1008063" y="2874963"/>
          <p14:tracePt t="9933" x="1020763" y="2868613"/>
          <p14:tracePt t="9942" x="1041400" y="2847975"/>
          <p14:tracePt t="9948" x="1054100" y="2841625"/>
          <p14:tracePt t="9957" x="1074738" y="2841625"/>
          <p14:tracePt t="9963" x="1081088" y="2841625"/>
          <p14:tracePt t="9970" x="1087438" y="2841625"/>
          <p14:tracePt t="9978" x="1095375" y="2835275"/>
          <p14:tracePt t="9994" x="1101725" y="2835275"/>
          <p14:tracePt t="10061" x="1101725" y="2841625"/>
          <p14:tracePt t="10070" x="1087438" y="2841625"/>
          <p14:tracePt t="10075" x="1081088" y="2841625"/>
          <p14:tracePt t="10082" x="1068388" y="2847975"/>
          <p14:tracePt t="10092" x="1054100" y="2860675"/>
          <p14:tracePt t="10097" x="1035050" y="2868613"/>
          <p14:tracePt t="10105" x="1020763" y="2868613"/>
          <p14:tracePt t="10113" x="987425" y="2881313"/>
          <p14:tracePt t="10120" x="981075" y="2881313"/>
          <p14:tracePt t="10128" x="966788" y="2887663"/>
          <p14:tracePt t="10135" x="954088" y="2895600"/>
          <p14:tracePt t="10144" x="947738" y="2895600"/>
          <p14:tracePt t="10160" x="947738" y="2901950"/>
          <p14:tracePt t="10167" x="939800" y="2901950"/>
          <p14:tracePt t="10220" x="947738" y="2895600"/>
          <p14:tracePt t="10227" x="954088" y="2895600"/>
          <p14:tracePt t="10234" x="966788" y="2881313"/>
          <p14:tracePt t="10242" x="1000125" y="2868613"/>
          <p14:tracePt t="10251" x="1035050" y="2854325"/>
          <p14:tracePt t="10255" x="1062038" y="2847975"/>
          <p14:tracePt t="10262" x="1087438" y="2841625"/>
          <p14:tracePt t="10271" x="1095375" y="2835275"/>
          <p14:tracePt t="10283" x="1101725" y="2835275"/>
          <p14:tracePt t="10285" x="1101725" y="2827338"/>
          <p14:tracePt t="10332" x="1101725" y="2835275"/>
          <p14:tracePt t="10340" x="1101725" y="2847975"/>
          <p14:tracePt t="10347" x="1101725" y="2868613"/>
          <p14:tracePt t="10353" x="1087438" y="2901950"/>
          <p14:tracePt t="10360" x="1074738" y="2922588"/>
          <p14:tracePt t="10368" x="1047750" y="2935288"/>
          <p14:tracePt t="10378" x="1027113" y="2962275"/>
          <p14:tracePt t="10383" x="993775" y="2974975"/>
          <p14:tracePt t="10391" x="960438" y="2974975"/>
          <p14:tracePt t="10398" x="939800" y="2974975"/>
          <p14:tracePt t="10405" x="912813" y="2982913"/>
          <p14:tracePt t="10413" x="887413" y="2982913"/>
          <p14:tracePt t="10428" x="873125" y="2982913"/>
          <p14:tracePt t="10467" x="873125" y="2974975"/>
          <p14:tracePt t="10475" x="873125" y="2968625"/>
          <p14:tracePt t="10483" x="893763" y="2955925"/>
          <p14:tracePt t="10488" x="933450" y="2935288"/>
          <p14:tracePt t="10496" x="966788" y="2908300"/>
          <p14:tracePt t="10504" x="1000125" y="2895600"/>
          <p14:tracePt t="10512" x="1074738" y="2874963"/>
          <p14:tracePt t="10520" x="1114425" y="2854325"/>
          <p14:tracePt t="10530" x="1149350" y="2841625"/>
          <p14:tracePt t="10533" x="1155700" y="2835275"/>
          <p14:tracePt t="10540" x="1162050" y="2827338"/>
          <p14:tracePt t="10549" x="1168400" y="2827338"/>
          <p14:tracePt t="10573" x="1155700" y="2827338"/>
          <p14:tracePt t="10580" x="1155700" y="2841625"/>
          <p14:tracePt t="10585" x="1141413" y="2847975"/>
          <p14:tracePt t="10594" x="1122363" y="2868613"/>
          <p14:tracePt t="10601" x="1095375" y="2874963"/>
          <p14:tracePt t="10609" x="1081088" y="2881313"/>
          <p14:tracePt t="10616" x="1068388" y="2881313"/>
          <p14:tracePt t="10623" x="1062038" y="2887663"/>
          <p14:tracePt t="10630" x="1062038" y="2895600"/>
          <p14:tracePt t="10638" x="1054100" y="2901950"/>
          <p14:tracePt t="10646" x="1047750" y="2901950"/>
          <p14:tracePt t="10653" x="1035050" y="2901950"/>
          <p14:tracePt t="10661" x="1035050" y="2908300"/>
          <p14:tracePt t="10669" x="1027113" y="2908300"/>
          <p14:tracePt t="10675" x="1020763" y="2908300"/>
          <p14:tracePt t="10737" x="1027113" y="2908300"/>
          <p14:tracePt t="10746" x="1041400" y="2908300"/>
          <p14:tracePt t="10752" x="1047750" y="2908300"/>
          <p14:tracePt t="10760" x="1062038" y="2901950"/>
          <p14:tracePt t="10767" x="1068388" y="2901950"/>
          <p14:tracePt t="10775" x="1074738" y="2901950"/>
          <p14:tracePt t="10780" x="1087438" y="2895600"/>
          <p14:tracePt t="10788" x="1095375" y="2895600"/>
          <p14:tracePt t="10795" x="1101725" y="2887663"/>
          <p14:tracePt t="10977" x="1108075" y="2887663"/>
          <p14:tracePt t="10985" x="1114425" y="2887663"/>
          <p14:tracePt t="10993" x="1114425" y="2881313"/>
          <p14:tracePt t="11000" x="1122363" y="2881313"/>
          <p14:tracePt t="11044" x="1128713" y="2881313"/>
          <p14:tracePt t="11105" x="1135063" y="2881313"/>
          <p14:tracePt t="11120" x="1149350" y="2881313"/>
          <p14:tracePt t="11127" x="1149350" y="2887663"/>
          <p14:tracePt t="11692" x="1149350" y="2895600"/>
          <p14:tracePt t="11695" x="1149350" y="2901950"/>
          <p14:tracePt t="11702" x="1149350" y="2914650"/>
          <p14:tracePt t="11711" x="1149350" y="2935288"/>
          <p14:tracePt t="11719" x="1149350" y="2955925"/>
          <p14:tracePt t="11726" x="1149350" y="2989263"/>
          <p14:tracePt t="11733" x="1149350" y="3035300"/>
          <p14:tracePt t="11741" x="1149350" y="3082925"/>
          <p14:tracePt t="11749" x="1149350" y="3176588"/>
          <p14:tracePt t="11756" x="1149350" y="3284538"/>
          <p14:tracePt t="11763" x="1149350" y="3384550"/>
          <p14:tracePt t="11772" x="1149350" y="3446463"/>
          <p14:tracePt t="11778" x="1149350" y="3525838"/>
          <p14:tracePt t="11785" x="1101725" y="3667125"/>
          <p14:tracePt t="11793" x="1081088" y="3748088"/>
          <p14:tracePt t="11800" x="1035050" y="3835400"/>
          <p14:tracePt t="11807" x="987425" y="4016375"/>
          <p14:tracePt t="11816" x="974725" y="4057650"/>
          <p14:tracePt t="11824" x="974725" y="4110038"/>
          <p14:tracePt t="11831" x="966788" y="4191000"/>
          <p14:tracePt t="11838" x="954088" y="4292600"/>
          <p14:tracePt t="11845" x="954088" y="4346575"/>
          <p14:tracePt t="11853" x="954088" y="4386263"/>
          <p14:tracePt t="11860" x="954088" y="4452938"/>
          <p14:tracePt t="11868" x="954088" y="4494213"/>
          <p14:tracePt t="11875" x="954088" y="4527550"/>
          <p14:tracePt t="11882" x="954088" y="4567238"/>
          <p14:tracePt t="11890" x="954088" y="4587875"/>
          <p14:tracePt t="11898" x="954088" y="4608513"/>
          <p14:tracePt t="11906" x="954088" y="4621213"/>
          <p14:tracePt t="11913" x="954088" y="4627563"/>
          <p14:tracePt t="12109" x="947738" y="4627563"/>
          <p14:tracePt t="12124" x="939800" y="4627563"/>
          <p14:tracePt t="12132" x="933450" y="4627563"/>
          <p14:tracePt t="12139" x="927100" y="4621213"/>
          <p14:tracePt t="12145" x="920750" y="4614863"/>
          <p14:tracePt t="12162" x="920750" y="4608513"/>
          <p14:tracePt t="12167" x="912813" y="4608513"/>
          <p14:tracePt t="12191" x="912813" y="4600575"/>
          <p14:tracePt t="12214" x="912813" y="4594225"/>
          <p14:tracePt t="12236" x="912813" y="4587875"/>
          <p14:tracePt t="12244" x="906463" y="4587875"/>
          <p14:tracePt t="12267" x="906463" y="4581525"/>
          <p14:tracePt t="12281" x="906463" y="4573588"/>
          <p14:tracePt t="12289" x="900113" y="4573588"/>
          <p14:tracePt t="12297" x="893763" y="4567238"/>
          <p14:tracePt t="12303" x="879475" y="4567238"/>
          <p14:tracePt t="12310" x="866775" y="4567238"/>
          <p14:tracePt t="12319" x="852488" y="4567238"/>
          <p14:tracePt t="12325" x="846138" y="4567238"/>
          <p14:tracePt t="12333" x="825500" y="4560888"/>
          <p14:tracePt t="12341" x="800100" y="4560888"/>
          <p14:tracePt t="12348" x="779463" y="4560888"/>
          <p14:tracePt t="12356" x="765175" y="4560888"/>
          <p14:tracePt t="12363" x="738188" y="4560888"/>
          <p14:tracePt t="12380" x="731838" y="4560888"/>
          <p14:tracePt t="12387" x="725488" y="4560888"/>
          <p14:tracePt t="12393" x="719138" y="4567238"/>
          <p14:tracePt t="12448" x="712788" y="4567238"/>
          <p14:tracePt t="12462" x="712788" y="4560888"/>
          <p14:tracePt t="12471" x="704850" y="4554538"/>
          <p14:tracePt t="12478" x="704850" y="4546600"/>
          <p14:tracePt t="12484" x="704850" y="4540250"/>
          <p14:tracePt t="12491" x="704850" y="4533900"/>
          <p14:tracePt t="12507" x="704850" y="4527550"/>
          <p14:tracePt t="12514" x="704850" y="4521200"/>
          <p14:tracePt t="12520" x="704850" y="4513263"/>
          <p14:tracePt t="12528" x="704850" y="4506913"/>
          <p14:tracePt t="12536" x="704850" y="4500563"/>
          <p14:tracePt t="12543" x="712788" y="4500563"/>
          <p14:tracePt t="12550" x="725488" y="4500563"/>
          <p14:tracePt t="12558" x="731838" y="4500563"/>
          <p14:tracePt t="12567" x="746125" y="4500563"/>
          <p14:tracePt t="12575" x="758825" y="4500563"/>
          <p14:tracePt t="12581" x="779463" y="4500563"/>
          <p14:tracePt t="12588" x="785813" y="4500563"/>
          <p14:tracePt t="12596" x="800100" y="4506913"/>
          <p14:tracePt t="12603" x="812800" y="4513263"/>
          <p14:tracePt t="12610" x="819150" y="4513263"/>
          <p14:tracePt t="12740" x="825500" y="4513263"/>
          <p14:tracePt t="12746" x="839788" y="4513263"/>
          <p14:tracePt t="12753" x="846138" y="4513263"/>
          <p14:tracePt t="12760" x="866775" y="4513263"/>
          <p14:tracePt t="12767" x="893763" y="4513263"/>
          <p14:tracePt t="12775" x="912813" y="4513263"/>
          <p14:tracePt t="12782" x="927100" y="4513263"/>
          <p14:tracePt t="12792" x="960438" y="4513263"/>
          <p14:tracePt t="12799" x="974725" y="4513263"/>
          <p14:tracePt t="12806" x="987425" y="4513263"/>
          <p14:tracePt t="12813" x="1008063" y="4513263"/>
          <p14:tracePt t="12820" x="1027113" y="4513263"/>
          <p14:tracePt t="12828" x="1035050" y="4513263"/>
          <p14:tracePt t="12837" x="1047750" y="4513263"/>
          <p14:tracePt t="12843" x="1054100" y="4513263"/>
          <p14:tracePt t="12851" x="1062038" y="4513263"/>
          <p14:tracePt t="12866" x="1068388" y="4506913"/>
          <p14:tracePt t="12936" x="1068388" y="4500563"/>
          <p14:tracePt t="12947" x="1068388" y="4494213"/>
          <p14:tracePt t="12956" x="1068388" y="4486275"/>
          <p14:tracePt t="12963" x="1068388" y="4479925"/>
          <p14:tracePt t="12971" x="1068388" y="4473575"/>
          <p14:tracePt t="12977" x="1068388" y="4467225"/>
          <p14:tracePt t="12985" x="1068388" y="4459288"/>
          <p14:tracePt t="12993" x="1068388" y="4452938"/>
          <p14:tracePt t="13000" x="1068388" y="4446588"/>
          <p14:tracePt t="13007" x="1068388" y="4440238"/>
          <p14:tracePt t="13015" x="1068388" y="4433888"/>
          <p14:tracePt t="13024" x="1068388" y="4425950"/>
          <p14:tracePt t="13031" x="1068388" y="4419600"/>
          <p14:tracePt t="13040" x="1074738" y="4419600"/>
          <p14:tracePt t="13046" x="1074738" y="4413250"/>
          <p14:tracePt t="13053" x="1081088" y="4413250"/>
          <p14:tracePt t="13076" x="1087438" y="4413250"/>
          <p14:tracePt t="13114" x="1087438" y="4406900"/>
          <p14:tracePt t="13152" x="1087438" y="4398963"/>
          <p14:tracePt t="13647" x="1087438" y="4392613"/>
          <p14:tracePt t="13872" x="1081088" y="4392613"/>
          <p14:tracePt t="13887" x="1081088" y="4398963"/>
          <p14:tracePt t="14532" x="1087438" y="4398963"/>
          <p14:tracePt t="14540" x="1095375" y="4398963"/>
          <p14:tracePt t="14545" x="1095375" y="4392613"/>
          <p14:tracePt t="14743" x="1101725" y="4392613"/>
          <p14:tracePt t="14750" x="1101725" y="4386263"/>
          <p14:tracePt t="14757" x="1101725" y="4379913"/>
          <p14:tracePt t="14771" x="1101725" y="4371975"/>
          <p14:tracePt t="14937" x="1108075" y="4371975"/>
          <p14:tracePt t="14944" x="1108075" y="4365625"/>
          <p14:tracePt t="14951" x="1122363" y="4365625"/>
          <p14:tracePt t="14960" x="1128713" y="4359275"/>
          <p14:tracePt t="14967" x="1135063" y="4352925"/>
          <p14:tracePt t="14975" x="1135063" y="4346575"/>
          <p14:tracePt t="14980" x="1141413" y="4346575"/>
          <p14:tracePt t="14999" x="1141413" y="4338638"/>
          <p14:tracePt t="15041" x="1141413" y="4332288"/>
          <p14:tracePt t="15064" x="1141413" y="4325938"/>
          <p14:tracePt t="15072" x="1141413" y="4319588"/>
          <p14:tracePt t="15078" x="1141413" y="4311650"/>
          <p14:tracePt t="15086" x="1141413" y="4305300"/>
          <p14:tracePt t="15102" x="1141413" y="4298950"/>
          <p14:tracePt t="15125" x="1149350" y="4292600"/>
          <p14:tracePt t="19174" x="1141413" y="4284663"/>
          <p14:tracePt t="19180" x="1122363" y="4271963"/>
          <p14:tracePt t="19196" x="1114425" y="4265613"/>
          <p14:tracePt t="19212" x="1108075" y="4265613"/>
          <p14:tracePt t="19219" x="1108075" y="4259263"/>
          <p14:tracePt t="19250" x="1101725" y="4259263"/>
          <p14:tracePt t="19256" x="1095375" y="4259263"/>
          <p14:tracePt t="19266" x="1087438" y="4259263"/>
          <p14:tracePt t="19270" x="1081088" y="4259263"/>
          <p14:tracePt t="19294" x="1074738" y="4265613"/>
          <p14:tracePt t="19310" x="1068388" y="4265613"/>
          <p14:tracePt t="19325" x="1068388" y="4271963"/>
          <p14:tracePt t="19334" x="1062038" y="4278313"/>
          <p14:tracePt t="19338" x="1062038" y="4284663"/>
          <p14:tracePt t="19346" x="1054100" y="4284663"/>
          <p14:tracePt t="19354" x="1054100" y="4292600"/>
          <p14:tracePt t="19360" x="1047750" y="4298950"/>
          <p14:tracePt t="19368" x="1047750" y="4305300"/>
          <p14:tracePt t="19391" x="1047750" y="4311650"/>
          <p14:tracePt t="19431" x="1047750" y="4319588"/>
          <p14:tracePt t="19721" x="1041400" y="4319588"/>
          <p14:tracePt t="19729" x="1035050" y="4319588"/>
          <p14:tracePt t="19737" x="1027113" y="4319588"/>
          <p14:tracePt t="19744" x="1008063" y="4319588"/>
          <p14:tracePt t="19751" x="993775" y="4319588"/>
          <p14:tracePt t="19758" x="987425" y="4319588"/>
          <p14:tracePt t="19767" x="954088" y="4319588"/>
          <p14:tracePt t="19775" x="947738" y="4325938"/>
          <p14:tracePt t="19782" x="920750" y="4332288"/>
          <p14:tracePt t="19788" x="900113" y="4332288"/>
          <p14:tracePt t="19795" x="873125" y="4332288"/>
          <p14:tracePt t="19803" x="860425" y="4332288"/>
          <p14:tracePt t="19810" x="846138" y="4332288"/>
          <p14:tracePt t="19820" x="839788" y="4338638"/>
          <p14:tracePt t="19837" x="833438" y="4338638"/>
          <p14:tracePt t="19849" x="825500" y="4338638"/>
          <p14:tracePt t="19855" x="819150" y="4338638"/>
          <p14:tracePt t="19864" x="812800" y="4338638"/>
          <p14:tracePt t="19880" x="806450" y="4338638"/>
          <p14:tracePt t="19947" x="812800" y="4338638"/>
          <p14:tracePt t="19955" x="819150" y="4338638"/>
          <p14:tracePt t="19962" x="825500" y="4338638"/>
          <p14:tracePt t="19971" x="833438" y="4338638"/>
          <p14:tracePt t="19976" x="839788" y="4332288"/>
          <p14:tracePt t="19985" x="846138" y="4325938"/>
          <p14:tracePt t="19990" x="852488" y="4325938"/>
          <p14:tracePt t="19998" x="860425" y="4319588"/>
          <p14:tracePt t="20112" x="839788" y="4319588"/>
          <p14:tracePt t="20120" x="806450" y="4319588"/>
          <p14:tracePt t="20126" x="779463" y="4325938"/>
          <p14:tracePt t="20133" x="746125" y="4332288"/>
          <p14:tracePt t="20140" x="692150" y="4338638"/>
          <p14:tracePt t="20151" x="677863" y="4346575"/>
          <p14:tracePt t="20156" x="671513" y="4359275"/>
          <p14:tracePt t="20163" x="658813" y="4371975"/>
          <p14:tracePt t="20170" x="650875" y="4371975"/>
          <p14:tracePt t="20178" x="644525" y="4371975"/>
          <p14:tracePt t="20193" x="644525" y="4379913"/>
          <p14:tracePt t="20217" x="644525" y="4386263"/>
          <p14:tracePt t="20248" x="650875" y="4386263"/>
          <p14:tracePt t="20253" x="677863" y="4386263"/>
          <p14:tracePt t="20260" x="712788" y="4386263"/>
          <p14:tracePt t="20272" x="719138" y="4386263"/>
          <p14:tracePt t="20275" x="752475" y="4386263"/>
          <p14:tracePt t="20283" x="833438" y="4386263"/>
          <p14:tracePt t="20290" x="873125" y="4386263"/>
          <p14:tracePt t="20298" x="927100" y="4386263"/>
          <p14:tracePt t="20305" x="987425" y="4371975"/>
          <p14:tracePt t="20313" x="1008063" y="4371975"/>
          <p14:tracePt t="20320" x="1020763" y="4365625"/>
          <p14:tracePt t="20328" x="1035050" y="4359275"/>
          <p14:tracePt t="20344" x="1041400" y="4359275"/>
          <p14:tracePt t="20443" x="1035050" y="4359275"/>
          <p14:tracePt t="20450" x="1020763" y="4359275"/>
          <p14:tracePt t="20465" x="1000125" y="4359275"/>
          <p14:tracePt t="20473" x="987425" y="4365625"/>
          <p14:tracePt t="20480" x="960438" y="4371975"/>
          <p14:tracePt t="20490" x="947738" y="4371975"/>
          <p14:tracePt t="20493" x="927100" y="4379913"/>
          <p14:tracePt t="20500" x="920750" y="4379913"/>
          <p14:tracePt t="20508" x="906463" y="4379913"/>
          <p14:tracePt t="20569" x="920750" y="4379913"/>
          <p14:tracePt t="20577" x="939800" y="4379913"/>
          <p14:tracePt t="20584" x="981075" y="4379913"/>
          <p14:tracePt t="20591" x="1008063" y="4379913"/>
          <p14:tracePt t="20599" x="1035050" y="4379913"/>
          <p14:tracePt t="20605" x="1068388" y="4379913"/>
          <p14:tracePt t="20613" x="1081088" y="4379913"/>
          <p14:tracePt t="20620" x="1095375" y="4371975"/>
          <p14:tracePt t="20967" x="1095375" y="4365625"/>
          <p14:tracePt t="20981" x="1087438" y="4359275"/>
          <p14:tracePt t="20989" x="1081088" y="4359275"/>
          <p14:tracePt t="21020" x="1074738" y="4359275"/>
          <p14:tracePt t="21034" x="1068388" y="4352925"/>
          <p14:tracePt t="21042" x="1062038" y="4352925"/>
          <p14:tracePt t="21056" x="1054100" y="4352925"/>
          <p14:tracePt t="21071" x="1047750" y="4352925"/>
          <p14:tracePt t="21146" x="1054100" y="4352925"/>
          <p14:tracePt t="21155" x="1108075" y="4352925"/>
          <p14:tracePt t="21161" x="1255713" y="4325938"/>
          <p14:tracePt t="21168" x="1525588" y="4278313"/>
          <p14:tracePt t="21175" x="1706563" y="4238625"/>
          <p14:tracePt t="21183" x="2128838" y="4184650"/>
          <p14:tracePt t="21190" x="2854325" y="4057650"/>
          <p14:tracePt t="21198" x="3049588" y="4003675"/>
          <p14:tracePt t="21206" x="3351213" y="3902075"/>
          <p14:tracePt t="21213" x="3822700" y="3721100"/>
          <p14:tracePt t="21221" x="4487863" y="3446463"/>
          <p14:tracePt t="21229" x="5072063" y="3217863"/>
          <p14:tracePt t="21235" x="5454650" y="3089275"/>
          <p14:tracePt t="21242" x="5897563" y="2935288"/>
          <p14:tracePt t="21250" x="6099175" y="2908300"/>
          <p14:tracePt t="21258" x="6213475" y="2887663"/>
          <p14:tracePt t="21266" x="6348413" y="2854325"/>
          <p14:tracePt t="21274" x="6427788" y="2841625"/>
          <p14:tracePt t="21281" x="6475413" y="2820988"/>
          <p14:tracePt t="21293" x="6489700" y="2814638"/>
          <p14:tracePt t="21295" x="6502400" y="2814638"/>
          <p14:tracePt t="21364" x="6508750" y="2814638"/>
          <p14:tracePt t="21394" x="6515100" y="2814638"/>
          <p14:tracePt t="21423" x="6523038" y="2820988"/>
          <p14:tracePt t="21447" x="6529388" y="2820988"/>
          <p14:tracePt t="21454" x="6535738" y="2827338"/>
          <p14:tracePt t="21469" x="6542088" y="2827338"/>
          <p14:tracePt t="21475" x="6542088" y="2835275"/>
          <p14:tracePt t="21483" x="6550025" y="2835275"/>
          <p14:tracePt t="21490" x="6556375" y="2841625"/>
          <p14:tracePt t="24623" x="6550025" y="3043238"/>
          <p14:tracePt t="24627" x="6388100" y="3217863"/>
          <p14:tracePt t="24631" x="6321425" y="3224213"/>
          <p14:tracePt t="24633" x="6267450" y="3224213"/>
          <p14:tracePt t="24640" x="6253163" y="3224213"/>
          <p14:tracePt t="24648" x="6227763" y="3224213"/>
          <p14:tracePt t="24655" x="6200775" y="3224213"/>
          <p14:tracePt t="24662" x="6180138" y="3224213"/>
          <p14:tracePt t="24672" x="6140450" y="3224213"/>
          <p14:tracePt t="24680" x="6113463" y="3224213"/>
          <p14:tracePt t="24686" x="6072188" y="3224213"/>
          <p14:tracePt t="24693" x="6032500" y="3224213"/>
          <p14:tracePt t="24701" x="5972175" y="3209925"/>
          <p14:tracePt t="24709" x="5951538" y="3203575"/>
          <p14:tracePt t="24716" x="5918200" y="3197225"/>
          <p14:tracePt t="24723" x="5870575" y="3170238"/>
          <p14:tracePt t="24731" x="5851525" y="3157538"/>
          <p14:tracePt t="24739" x="5803900" y="3116263"/>
          <p14:tracePt t="24746" x="5770563" y="3070225"/>
          <p14:tracePt t="24753" x="5716588" y="3009900"/>
          <p14:tracePt t="24760" x="5702300" y="2989263"/>
          <p14:tracePt t="24768" x="5676900" y="2955925"/>
          <p14:tracePt t="24775" x="5656263" y="2922588"/>
          <p14:tracePt t="24783" x="5635625" y="2881313"/>
          <p14:tracePt t="24790" x="5635625" y="2874963"/>
          <p14:tracePt t="24798" x="5635625" y="2868613"/>
          <p14:tracePt t="24964" x="5622925" y="2860675"/>
          <p14:tracePt t="24970" x="5614988" y="2854325"/>
          <p14:tracePt t="24978" x="5575300" y="2841625"/>
          <p14:tracePt t="24986" x="5535613" y="2820988"/>
          <p14:tracePt t="24993" x="5448300" y="2800350"/>
          <p14:tracePt t="25001" x="5353050" y="2787650"/>
          <p14:tracePt t="25008" x="5259388" y="2767013"/>
          <p14:tracePt t="25015" x="5172075" y="2733675"/>
          <p14:tracePt t="25023" x="5003800" y="2660650"/>
          <p14:tracePt t="25030" x="4802188" y="2573338"/>
          <p14:tracePt t="25040" x="4567238" y="2444750"/>
          <p14:tracePt t="25047" x="4298950" y="2297113"/>
          <p14:tracePt t="25052" x="4057650" y="2149475"/>
          <p14:tracePt t="25060" x="3781425" y="1981200"/>
          <p14:tracePt t="25068" x="3621088" y="1873250"/>
          <p14:tracePt t="25075" x="3271838" y="1685925"/>
          <p14:tracePt t="25082" x="2889250" y="1417638"/>
          <p14:tracePt t="25092" x="2814638" y="1370013"/>
          <p14:tracePt t="25099" x="2700338" y="1276350"/>
          <p14:tracePt t="25107" x="2532063" y="1162050"/>
          <p14:tracePt t="25115" x="2330450" y="993775"/>
          <p14:tracePt t="25121" x="2230438" y="893763"/>
          <p14:tracePt t="25129" x="2136775" y="792163"/>
          <p14:tracePt t="25136" x="2035175" y="698500"/>
          <p14:tracePt t="25144" x="1995488" y="638175"/>
          <p14:tracePt t="25151" x="1974850" y="617538"/>
          <p14:tracePt t="25158" x="1941513" y="590550"/>
          <p14:tracePt t="25165" x="1920875" y="563563"/>
          <p14:tracePt t="25173" x="1908175" y="544513"/>
          <p14:tracePt t="25180" x="1893888" y="523875"/>
          <p14:tracePt t="25188" x="1874838" y="496888"/>
          <p14:tracePt t="25196" x="1854200" y="476250"/>
          <p14:tracePt t="25203" x="1812925" y="442913"/>
          <p14:tracePt t="25210" x="1760538" y="403225"/>
          <p14:tracePt t="25217" x="1700213" y="349250"/>
          <p14:tracePt t="25225" x="1598613" y="268288"/>
          <p14:tracePt t="25233" x="1525588" y="222250"/>
          <p14:tracePt t="25241" x="1417638" y="153988"/>
          <p14:tracePt t="25248" x="1270000" y="93663"/>
          <p14:tracePt t="25256" x="1174750" y="66675"/>
          <p14:tracePt t="25263" x="1114425" y="39688"/>
          <p14:tracePt t="25271" x="1035050" y="20638"/>
          <p14:tracePt t="25279" x="987425" y="0"/>
          <p14:tracePt t="25285" x="966788"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Application of Kleentek: Electrostatic Oil Cleaner</a:t>
            </a:r>
          </a:p>
        </p:txBody>
      </p:sp>
      <p:sp>
        <p:nvSpPr>
          <p:cNvPr id="2" name="AutoShape 250">
            <a:extLst>
              <a:ext uri="{FF2B5EF4-FFF2-40B4-BE49-F238E27FC236}">
                <a16:creationId xmlns:a16="http://schemas.microsoft.com/office/drawing/2014/main" id="{54F03FD6-5150-F509-51B3-168DE3D89677}"/>
              </a:ext>
            </a:extLst>
          </p:cNvPr>
          <p:cNvSpPr>
            <a:spLocks noChangeArrowheads="1"/>
          </p:cNvSpPr>
          <p:nvPr/>
        </p:nvSpPr>
        <p:spPr bwMode="auto">
          <a:xfrm>
            <a:off x="587895" y="799127"/>
            <a:ext cx="2275480" cy="2492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Type of Lubricant/Oil</a:t>
            </a:r>
          </a:p>
        </p:txBody>
      </p:sp>
      <p:sp>
        <p:nvSpPr>
          <p:cNvPr id="4" name="AutoShape 250">
            <a:extLst>
              <a:ext uri="{FF2B5EF4-FFF2-40B4-BE49-F238E27FC236}">
                <a16:creationId xmlns:a16="http://schemas.microsoft.com/office/drawing/2014/main" id="{B2FD9E35-1EA3-7A03-FCAC-949C84FD7715}"/>
              </a:ext>
            </a:extLst>
          </p:cNvPr>
          <p:cNvSpPr>
            <a:spLocks noChangeArrowheads="1"/>
          </p:cNvSpPr>
          <p:nvPr/>
        </p:nvSpPr>
        <p:spPr bwMode="auto">
          <a:xfrm>
            <a:off x="3656749" y="799127"/>
            <a:ext cx="2275480" cy="2492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Specific Application</a:t>
            </a:r>
          </a:p>
        </p:txBody>
      </p:sp>
      <p:cxnSp>
        <p:nvCxnSpPr>
          <p:cNvPr id="7" name="Straight Connector 6">
            <a:extLst>
              <a:ext uri="{FF2B5EF4-FFF2-40B4-BE49-F238E27FC236}">
                <a16:creationId xmlns:a16="http://schemas.microsoft.com/office/drawing/2014/main" id="{3CC11BDF-873C-A02B-C25B-FBE51A522E98}"/>
              </a:ext>
            </a:extLst>
          </p:cNvPr>
          <p:cNvCxnSpPr>
            <a:cxnSpLocks/>
          </p:cNvCxnSpPr>
          <p:nvPr/>
        </p:nvCxnSpPr>
        <p:spPr>
          <a:xfrm flipV="1">
            <a:off x="587895" y="1054860"/>
            <a:ext cx="2635030" cy="2180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35A053-6D20-291A-79E9-D40E23020E43}"/>
              </a:ext>
            </a:extLst>
          </p:cNvPr>
          <p:cNvCxnSpPr>
            <a:cxnSpLocks/>
          </p:cNvCxnSpPr>
          <p:nvPr/>
        </p:nvCxnSpPr>
        <p:spPr>
          <a:xfrm flipV="1">
            <a:off x="3646739" y="1045117"/>
            <a:ext cx="6534868" cy="649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BDAA2D1-130F-8CAA-7271-5D397AD6DF6A}"/>
              </a:ext>
            </a:extLst>
          </p:cNvPr>
          <p:cNvSpPr>
            <a:spLocks/>
          </p:cNvSpPr>
          <p:nvPr/>
        </p:nvSpPr>
        <p:spPr>
          <a:xfrm>
            <a:off x="587893" y="1119821"/>
            <a:ext cx="2635031" cy="1322880"/>
          </a:xfrm>
          <a:prstGeom prst="rect">
            <a:avLst/>
          </a:prstGeom>
          <a:solidFill>
            <a:srgbClr val="DAE3F3"/>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14" name="TextBox 13">
            <a:extLst>
              <a:ext uri="{FF2B5EF4-FFF2-40B4-BE49-F238E27FC236}">
                <a16:creationId xmlns:a16="http://schemas.microsoft.com/office/drawing/2014/main" id="{5EEDAA5F-2058-66ED-20C4-233A686FDBCE}"/>
              </a:ext>
            </a:extLst>
          </p:cNvPr>
          <p:cNvSpPr txBox="1"/>
          <p:nvPr/>
        </p:nvSpPr>
        <p:spPr>
          <a:xfrm>
            <a:off x="632378" y="1487343"/>
            <a:ext cx="2465421" cy="507831"/>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Hydraulic Oil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VG22 ~ 68</a:t>
            </a:r>
          </a:p>
        </p:txBody>
      </p:sp>
      <p:sp>
        <p:nvSpPr>
          <p:cNvPr id="15" name="Rectangle 14">
            <a:extLst>
              <a:ext uri="{FF2B5EF4-FFF2-40B4-BE49-F238E27FC236}">
                <a16:creationId xmlns:a16="http://schemas.microsoft.com/office/drawing/2014/main" id="{C2012C87-F465-30D5-7441-66E970F4D96B}"/>
              </a:ext>
            </a:extLst>
          </p:cNvPr>
          <p:cNvSpPr>
            <a:spLocks/>
          </p:cNvSpPr>
          <p:nvPr/>
        </p:nvSpPr>
        <p:spPr>
          <a:xfrm>
            <a:off x="587889" y="2564336"/>
            <a:ext cx="2635033" cy="1297198"/>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16" name="Rectangle 15">
            <a:extLst>
              <a:ext uri="{FF2B5EF4-FFF2-40B4-BE49-F238E27FC236}">
                <a16:creationId xmlns:a16="http://schemas.microsoft.com/office/drawing/2014/main" id="{24A85C50-73F9-942D-6D2D-8D7F7F6F22AC}"/>
              </a:ext>
            </a:extLst>
          </p:cNvPr>
          <p:cNvSpPr>
            <a:spLocks/>
          </p:cNvSpPr>
          <p:nvPr/>
        </p:nvSpPr>
        <p:spPr>
          <a:xfrm>
            <a:off x="587889" y="3977644"/>
            <a:ext cx="2635034" cy="1041121"/>
          </a:xfrm>
          <a:prstGeom prst="rect">
            <a:avLst/>
          </a:prstGeom>
          <a:solidFill>
            <a:schemeClr val="accent1">
              <a:lumMod val="20000"/>
              <a:lumOff val="80000"/>
            </a:schemeClr>
          </a:solid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err="1">
              <a:ln>
                <a:noFill/>
              </a:ln>
              <a:solidFill>
                <a:srgbClr val="000000"/>
              </a:solidFill>
              <a:effectLst/>
              <a:uLnTx/>
              <a:uFillTx/>
              <a:latin typeface="Arial"/>
              <a:ea typeface="ＭＳ Ｐゴシック"/>
              <a:cs typeface="+mn-cs"/>
            </a:endParaRPr>
          </a:p>
        </p:txBody>
      </p:sp>
      <p:sp>
        <p:nvSpPr>
          <p:cNvPr id="19" name="TextBox 18">
            <a:extLst>
              <a:ext uri="{FF2B5EF4-FFF2-40B4-BE49-F238E27FC236}">
                <a16:creationId xmlns:a16="http://schemas.microsoft.com/office/drawing/2014/main" id="{6D84AD9F-44F7-8FD6-82D2-F92C9636F0CB}"/>
              </a:ext>
            </a:extLst>
          </p:cNvPr>
          <p:cNvSpPr txBox="1"/>
          <p:nvPr/>
        </p:nvSpPr>
        <p:spPr>
          <a:xfrm>
            <a:off x="672696" y="2939045"/>
            <a:ext cx="2465421" cy="507831"/>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Lubricant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VG68 ~ 200</a:t>
            </a:r>
          </a:p>
        </p:txBody>
      </p:sp>
      <p:sp>
        <p:nvSpPr>
          <p:cNvPr id="20" name="TextBox 19">
            <a:extLst>
              <a:ext uri="{FF2B5EF4-FFF2-40B4-BE49-F238E27FC236}">
                <a16:creationId xmlns:a16="http://schemas.microsoft.com/office/drawing/2014/main" id="{353B5483-9840-AE29-7C2B-9172C5F718E1}"/>
              </a:ext>
            </a:extLst>
          </p:cNvPr>
          <p:cNvSpPr txBox="1"/>
          <p:nvPr/>
        </p:nvSpPr>
        <p:spPr>
          <a:xfrm>
            <a:off x="672696" y="4360509"/>
            <a:ext cx="2465421"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44546A"/>
                </a:solidFill>
                <a:effectLst/>
                <a:uLnTx/>
                <a:uFillTx/>
                <a:latin typeface="Arial"/>
                <a:ea typeface="+mn-ea"/>
                <a:cs typeface="+mn-cs"/>
              </a:rPr>
              <a:t>Turbine Oil</a:t>
            </a:r>
          </a:p>
        </p:txBody>
      </p:sp>
      <p:cxnSp>
        <p:nvCxnSpPr>
          <p:cNvPr id="21" name="AutoShape 249">
            <a:extLst>
              <a:ext uri="{FF2B5EF4-FFF2-40B4-BE49-F238E27FC236}">
                <a16:creationId xmlns:a16="http://schemas.microsoft.com/office/drawing/2014/main" id="{EB0DB8F1-1DBF-DCDC-0E5D-E91E5959F8EB}"/>
              </a:ext>
            </a:extLst>
          </p:cNvPr>
          <p:cNvCxnSpPr>
            <a:cxnSpLocks noChangeShapeType="1"/>
          </p:cNvCxnSpPr>
          <p:nvPr/>
        </p:nvCxnSpPr>
        <p:spPr bwMode="auto">
          <a:xfrm>
            <a:off x="587892" y="2519681"/>
            <a:ext cx="9549614" cy="0"/>
          </a:xfrm>
          <a:prstGeom prst="straightConnector1">
            <a:avLst/>
          </a:prstGeom>
          <a:noFill/>
          <a:ln w="9525">
            <a:solidFill>
              <a:schemeClr val="bg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49">
            <a:extLst>
              <a:ext uri="{FF2B5EF4-FFF2-40B4-BE49-F238E27FC236}">
                <a16:creationId xmlns:a16="http://schemas.microsoft.com/office/drawing/2014/main" id="{35DB069E-06BE-DDDE-B86E-735EE4A2F1CA}"/>
              </a:ext>
            </a:extLst>
          </p:cNvPr>
          <p:cNvCxnSpPr>
            <a:cxnSpLocks noChangeShapeType="1"/>
          </p:cNvCxnSpPr>
          <p:nvPr/>
        </p:nvCxnSpPr>
        <p:spPr bwMode="auto">
          <a:xfrm>
            <a:off x="587892" y="3932990"/>
            <a:ext cx="9593716" cy="0"/>
          </a:xfrm>
          <a:prstGeom prst="straightConnector1">
            <a:avLst/>
          </a:prstGeom>
          <a:noFill/>
          <a:ln w="9525">
            <a:solidFill>
              <a:schemeClr val="bg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49">
            <a:extLst>
              <a:ext uri="{FF2B5EF4-FFF2-40B4-BE49-F238E27FC236}">
                <a16:creationId xmlns:a16="http://schemas.microsoft.com/office/drawing/2014/main" id="{CE40A505-20CE-1843-9CB0-454551F72E0B}"/>
              </a:ext>
            </a:extLst>
          </p:cNvPr>
          <p:cNvCxnSpPr>
            <a:cxnSpLocks noChangeShapeType="1"/>
          </p:cNvCxnSpPr>
          <p:nvPr/>
        </p:nvCxnSpPr>
        <p:spPr bwMode="auto">
          <a:xfrm flipV="1">
            <a:off x="587892" y="5054623"/>
            <a:ext cx="9603725" cy="17813"/>
          </a:xfrm>
          <a:prstGeom prst="straightConnector1">
            <a:avLst/>
          </a:prstGeom>
          <a:noFill/>
          <a:ln w="9525">
            <a:solidFill>
              <a:schemeClr val="bg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75802D7E-8ECB-4515-6CA0-51AF7EC783D0}"/>
              </a:ext>
            </a:extLst>
          </p:cNvPr>
          <p:cNvSpPr txBox="1"/>
          <p:nvPr/>
        </p:nvSpPr>
        <p:spPr>
          <a:xfrm>
            <a:off x="3666177" y="1124260"/>
            <a:ext cx="6534867"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Hydraulic Press; Casting Machine; Forging Machine; Injection Molding; Steel Mill/Paper Mill; Gauge Control System (Steel, Aluminums, Paper); Governor Control (Power Plant); Machining Centers; Test Stand Simulator</a:t>
            </a:r>
          </a:p>
        </p:txBody>
      </p:sp>
      <p:sp>
        <p:nvSpPr>
          <p:cNvPr id="31" name="TextBox 30">
            <a:extLst>
              <a:ext uri="{FF2B5EF4-FFF2-40B4-BE49-F238E27FC236}">
                <a16:creationId xmlns:a16="http://schemas.microsoft.com/office/drawing/2014/main" id="{A7F73A40-1186-DCDB-7FC9-C5FA128C9CCD}"/>
              </a:ext>
            </a:extLst>
          </p:cNvPr>
          <p:cNvSpPr txBox="1"/>
          <p:nvPr/>
        </p:nvSpPr>
        <p:spPr>
          <a:xfrm>
            <a:off x="3666178" y="2586992"/>
            <a:ext cx="6534866"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Mechanical Press Machine; Gas &amp; Steam Turbines (Power Plants); Paper dryer bearing; vacuum pumps;</a:t>
            </a:r>
          </a:p>
        </p:txBody>
      </p:sp>
      <p:sp>
        <p:nvSpPr>
          <p:cNvPr id="32" name="TextBox 31">
            <a:extLst>
              <a:ext uri="{FF2B5EF4-FFF2-40B4-BE49-F238E27FC236}">
                <a16:creationId xmlns:a16="http://schemas.microsoft.com/office/drawing/2014/main" id="{78F884B7-420F-D135-9F77-E4E80378ABE8}"/>
              </a:ext>
            </a:extLst>
          </p:cNvPr>
          <p:cNvSpPr txBox="1"/>
          <p:nvPr/>
        </p:nvSpPr>
        <p:spPr>
          <a:xfrm>
            <a:off x="3666177" y="4004447"/>
            <a:ext cx="5625242" cy="230832"/>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Power Plants</a:t>
            </a:r>
          </a:p>
        </p:txBody>
      </p:sp>
      <p:sp>
        <p:nvSpPr>
          <p:cNvPr id="35" name="TextBox 34">
            <a:extLst>
              <a:ext uri="{FF2B5EF4-FFF2-40B4-BE49-F238E27FC236}">
                <a16:creationId xmlns:a16="http://schemas.microsoft.com/office/drawing/2014/main" id="{1F561FBE-4C73-0B87-9318-591103A52F0B}"/>
              </a:ext>
            </a:extLst>
          </p:cNvPr>
          <p:cNvSpPr txBox="1"/>
          <p:nvPr/>
        </p:nvSpPr>
        <p:spPr>
          <a:xfrm>
            <a:off x="587889" y="5133575"/>
            <a:ext cx="851547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sng" strike="noStrike" kern="1200" cap="none" spc="0" normalizeH="0" baseline="0" noProof="0" dirty="0">
                <a:ln>
                  <a:noFill/>
                </a:ln>
                <a:solidFill>
                  <a:prstClr val="white"/>
                </a:solidFill>
                <a:effectLst/>
                <a:uLnTx/>
                <a:uFillTx/>
                <a:latin typeface="Calibri" panose="020F0502020204030204"/>
                <a:ea typeface="+mn-ea"/>
                <a:cs typeface="+mn-cs"/>
              </a:rPr>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Application Oil		:	Mineral based oil with the exception of engine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Viscosity			:	below 200mm</a:t>
            </a:r>
            <a:r>
              <a:rPr kumimoji="0" lang="en-SG" sz="1800" b="0" i="0" u="none" strike="noStrike" kern="1200" cap="none" spc="0" normalizeH="0" baseline="30000" noProof="0" dirty="0">
                <a:ln>
                  <a:noFill/>
                </a:ln>
                <a:solidFill>
                  <a:prstClr val="white"/>
                </a:solidFill>
                <a:effectLst/>
                <a:uLnTx/>
                <a:uFillTx/>
                <a:latin typeface="Calibri" panose="020F0502020204030204"/>
                <a:ea typeface="+mn-ea"/>
                <a:cs typeface="+mn-cs"/>
              </a:rPr>
              <a:t>2</a:t>
            </a: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rPr>
              <a:t>Temperature		:	below 60°C			</a:t>
            </a:r>
          </a:p>
        </p:txBody>
      </p:sp>
      <p:sp>
        <p:nvSpPr>
          <p:cNvPr id="38" name="Star: 5 Points 37">
            <a:extLst>
              <a:ext uri="{FF2B5EF4-FFF2-40B4-BE49-F238E27FC236}">
                <a16:creationId xmlns:a16="http://schemas.microsoft.com/office/drawing/2014/main" id="{B9EFA331-ACFF-4F09-9469-A17B2E8E5DC1}"/>
              </a:ext>
            </a:extLst>
          </p:cNvPr>
          <p:cNvSpPr/>
          <p:nvPr/>
        </p:nvSpPr>
        <p:spPr>
          <a:xfrm>
            <a:off x="10833641" y="1292208"/>
            <a:ext cx="770466" cy="651933"/>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tar: 5 Points 38">
            <a:extLst>
              <a:ext uri="{FF2B5EF4-FFF2-40B4-BE49-F238E27FC236}">
                <a16:creationId xmlns:a16="http://schemas.microsoft.com/office/drawing/2014/main" id="{0583DB4E-CC2E-D2B8-52F2-E59F336F4F35}"/>
              </a:ext>
            </a:extLst>
          </p:cNvPr>
          <p:cNvSpPr/>
          <p:nvPr/>
        </p:nvSpPr>
        <p:spPr>
          <a:xfrm>
            <a:off x="10833641" y="2724932"/>
            <a:ext cx="770466" cy="651933"/>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Star: 5 Points 39">
            <a:extLst>
              <a:ext uri="{FF2B5EF4-FFF2-40B4-BE49-F238E27FC236}">
                <a16:creationId xmlns:a16="http://schemas.microsoft.com/office/drawing/2014/main" id="{08DA2F0B-57D1-6A20-0938-7157FD2C05CB}"/>
              </a:ext>
            </a:extLst>
          </p:cNvPr>
          <p:cNvSpPr/>
          <p:nvPr/>
        </p:nvSpPr>
        <p:spPr>
          <a:xfrm>
            <a:off x="10833641" y="4092980"/>
            <a:ext cx="770466" cy="651933"/>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62628"/>
      </p:ext>
    </p:extLst>
  </p:cSld>
  <p:clrMapOvr>
    <a:masterClrMapping/>
  </p:clrMapOvr>
  <mc:AlternateContent xmlns:mc="http://schemas.openxmlformats.org/markup-compatibility/2006" xmlns:p14="http://schemas.microsoft.com/office/powerpoint/2010/main">
    <mc:Choice Requires="p14">
      <p:transition spd="slow" p14:dur="2000" advTm="78132"/>
    </mc:Choice>
    <mc:Fallback xmlns="">
      <p:transition spd="slow" advTm="781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Value Proposition of Kleentek: Electrostatic Oil Cleaner (“EOC”)</a:t>
            </a:r>
          </a:p>
        </p:txBody>
      </p:sp>
      <p:sp>
        <p:nvSpPr>
          <p:cNvPr id="2" name="TextBox 1">
            <a:extLst>
              <a:ext uri="{FF2B5EF4-FFF2-40B4-BE49-F238E27FC236}">
                <a16:creationId xmlns:a16="http://schemas.microsoft.com/office/drawing/2014/main" id="{CC5AF4DE-5691-A55C-911E-19ABF23C3B16}"/>
              </a:ext>
            </a:extLst>
          </p:cNvPr>
          <p:cNvSpPr txBox="1"/>
          <p:nvPr/>
        </p:nvSpPr>
        <p:spPr>
          <a:xfrm>
            <a:off x="2168842" y="2102598"/>
            <a:ext cx="7854331" cy="267765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To promote </a:t>
            </a:r>
            <a:r>
              <a:rPr kumimoji="0" lang="en-SG" sz="2800" b="1" i="0" u="sng" strike="noStrike" kern="1200" cap="none" spc="0" normalizeH="0" baseline="0" noProof="0" dirty="0">
                <a:ln>
                  <a:noFill/>
                </a:ln>
                <a:solidFill>
                  <a:srgbClr val="FFC000"/>
                </a:solidFill>
                <a:effectLst/>
                <a:uLnTx/>
                <a:uFillTx/>
                <a:latin typeface="Calibri" panose="020F0502020204030204"/>
                <a:ea typeface="+mn-ea"/>
                <a:cs typeface="+mn-cs"/>
              </a:rPr>
              <a:t>sustainable practice</a:t>
            </a: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 through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SG" sz="2800" b="1" i="0" u="sng" strike="noStrike" kern="1200" cap="none" spc="0" normalizeH="0" baseline="0" noProof="0" dirty="0">
                <a:ln>
                  <a:noFill/>
                </a:ln>
                <a:solidFill>
                  <a:srgbClr val="FFC000"/>
                </a:solidFill>
                <a:effectLst/>
                <a:uLnTx/>
                <a:uFillTx/>
                <a:latin typeface="Calibri" panose="020F0502020204030204"/>
                <a:ea typeface="+mn-ea"/>
                <a:cs typeface="+mn-cs"/>
              </a:rPr>
              <a:t>reduced use of non-renewable</a:t>
            </a:r>
            <a:r>
              <a:rPr kumimoji="0" lang="en-SG" sz="28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natural resource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by refocusing the use refined mineral oil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while ensuring </a:t>
            </a:r>
            <a:r>
              <a:rPr kumimoji="0" lang="en-SG" sz="2800" b="1" i="0" u="sng" strike="noStrike" kern="1200" cap="none" spc="0" normalizeH="0" baseline="0" noProof="0" dirty="0">
                <a:ln>
                  <a:noFill/>
                </a:ln>
                <a:solidFill>
                  <a:srgbClr val="FFC000"/>
                </a:solidFill>
                <a:effectLst/>
                <a:uLnTx/>
                <a:uFillTx/>
                <a:latin typeface="Calibri" panose="020F0502020204030204"/>
                <a:ea typeface="+mn-ea"/>
                <a:cs typeface="+mn-cs"/>
              </a:rPr>
              <a:t>maximum uptime</a:t>
            </a:r>
            <a:r>
              <a:rPr kumimoji="0" lang="en-SG" sz="2800" b="1" i="0" u="none" strike="noStrike" kern="1200" cap="none" spc="0" normalizeH="0" baseline="0" noProof="0" dirty="0">
                <a:ln>
                  <a:noFill/>
                </a:ln>
                <a:solidFill>
                  <a:srgbClr val="FFC000"/>
                </a:solidFill>
                <a:effectLst/>
                <a:uLnTx/>
                <a:uFillTx/>
                <a:latin typeface="Calibri" panose="020F0502020204030204"/>
                <a:ea typeface="+mn-ea"/>
                <a:cs typeface="+mn-cs"/>
              </a:rPr>
              <a:t>;</a:t>
            </a: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reduce cost of maintenance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and </a:t>
            </a:r>
            <a:r>
              <a:rPr kumimoji="0" lang="en-SG" sz="2800" b="1" i="0" u="sng" strike="noStrike" kern="1200" cap="none" spc="0" normalizeH="0" baseline="0" noProof="0" dirty="0">
                <a:ln>
                  <a:noFill/>
                </a:ln>
                <a:solidFill>
                  <a:srgbClr val="FFC000"/>
                </a:solidFill>
                <a:effectLst/>
                <a:uLnTx/>
                <a:uFillTx/>
                <a:latin typeface="Calibri" panose="020F0502020204030204"/>
                <a:ea typeface="+mn-ea"/>
                <a:cs typeface="+mn-cs"/>
              </a:rPr>
              <a:t>minimizing operational impact</a:t>
            </a:r>
            <a:r>
              <a:rPr kumimoji="0" lang="en-SG" sz="2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78895196"/>
      </p:ext>
    </p:extLst>
  </p:cSld>
  <p:clrMapOvr>
    <a:masterClrMapping/>
  </p:clrMapOvr>
  <mc:AlternateContent xmlns:mc="http://schemas.openxmlformats.org/markup-compatibility/2006" xmlns:p14="http://schemas.microsoft.com/office/powerpoint/2010/main">
    <mc:Choice Requires="p14">
      <p:transition spd="slow" p14:dur="2000" advTm="27804"/>
    </mc:Choice>
    <mc:Fallback xmlns="">
      <p:transition spd="slow" advTm="278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9" name="Straight Connector 8">
            <a:extLst>
              <a:ext uri="{FF2B5EF4-FFF2-40B4-BE49-F238E27FC236}">
                <a16:creationId xmlns:a16="http://schemas.microsoft.com/office/drawing/2014/main" id="{9FAAC1EA-D9FD-99A0-E58F-63795B021703}"/>
              </a:ext>
            </a:extLst>
          </p:cNvPr>
          <p:cNvCxnSpPr>
            <a:cxnSpLocks/>
            <a:stCxn id="3" idx="2"/>
            <a:endCxn id="6" idx="0"/>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AutoShape 250">
            <a:extLst>
              <a:ext uri="{FF2B5EF4-FFF2-40B4-BE49-F238E27FC236}">
                <a16:creationId xmlns:a16="http://schemas.microsoft.com/office/drawing/2014/main" id="{7029F601-31C1-705D-BF78-BA6FED9A8679}"/>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37" name="Straight Connector 36">
            <a:extLst>
              <a:ext uri="{FF2B5EF4-FFF2-40B4-BE49-F238E27FC236}">
                <a16:creationId xmlns:a16="http://schemas.microsoft.com/office/drawing/2014/main" id="{AFA4CED4-2AA9-F6F0-A70F-363F27CB7D1D}"/>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AutoShape 249">
            <a:extLst>
              <a:ext uri="{FF2B5EF4-FFF2-40B4-BE49-F238E27FC236}">
                <a16:creationId xmlns:a16="http://schemas.microsoft.com/office/drawing/2014/main" id="{F746A121-8267-CD62-C2A8-0AB164D23CEE}"/>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249">
            <a:extLst>
              <a:ext uri="{FF2B5EF4-FFF2-40B4-BE49-F238E27FC236}">
                <a16:creationId xmlns:a16="http://schemas.microsoft.com/office/drawing/2014/main" id="{0072CD19-2F51-6C06-F459-51F8D588774D}"/>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Graphic 39" descr="Checkmark">
            <a:extLst>
              <a:ext uri="{FF2B5EF4-FFF2-40B4-BE49-F238E27FC236}">
                <a16:creationId xmlns:a16="http://schemas.microsoft.com/office/drawing/2014/main" id="{C440E33B-B7C9-7A4F-2993-2B066E564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618" y="1134902"/>
            <a:ext cx="460923" cy="460923"/>
          </a:xfrm>
          <a:prstGeom prst="rect">
            <a:avLst/>
          </a:prstGeom>
          <a:effectLst/>
        </p:spPr>
      </p:pic>
      <p:pic>
        <p:nvPicPr>
          <p:cNvPr id="41" name="Graphic 40" descr="Checkmark">
            <a:extLst>
              <a:ext uri="{FF2B5EF4-FFF2-40B4-BE49-F238E27FC236}">
                <a16:creationId xmlns:a16="http://schemas.microsoft.com/office/drawing/2014/main" id="{B825F38D-455A-6F87-2F9A-2D53956273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8507" y="2703165"/>
            <a:ext cx="460923" cy="460923"/>
          </a:xfrm>
          <a:prstGeom prst="rect">
            <a:avLst/>
          </a:prstGeom>
          <a:effectLst/>
        </p:spPr>
      </p:pic>
      <p:sp>
        <p:nvSpPr>
          <p:cNvPr id="42" name="TextBox 41">
            <a:extLst>
              <a:ext uri="{FF2B5EF4-FFF2-40B4-BE49-F238E27FC236}">
                <a16:creationId xmlns:a16="http://schemas.microsoft.com/office/drawing/2014/main" id="{C76FCC7D-5CBF-B391-FE79-2455A154566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43" name="AutoShape 249">
            <a:extLst>
              <a:ext uri="{FF2B5EF4-FFF2-40B4-BE49-F238E27FC236}">
                <a16:creationId xmlns:a16="http://schemas.microsoft.com/office/drawing/2014/main" id="{B5D6F0D8-CBB9-8F57-51CB-5C2A4BFD7C61}"/>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4" name="Graphic 43" descr="Checkmark">
            <a:extLst>
              <a:ext uri="{FF2B5EF4-FFF2-40B4-BE49-F238E27FC236}">
                <a16:creationId xmlns:a16="http://schemas.microsoft.com/office/drawing/2014/main" id="{F0716C3C-3802-A64D-D730-BFE403D9BB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2486" y="3573880"/>
            <a:ext cx="460923" cy="460923"/>
          </a:xfrm>
          <a:prstGeom prst="rect">
            <a:avLst/>
          </a:prstGeom>
          <a:effectLst/>
        </p:spPr>
      </p:pic>
      <p:pic>
        <p:nvPicPr>
          <p:cNvPr id="45" name="Graphic 44" descr="Checkmark">
            <a:extLst>
              <a:ext uri="{FF2B5EF4-FFF2-40B4-BE49-F238E27FC236}">
                <a16:creationId xmlns:a16="http://schemas.microsoft.com/office/drawing/2014/main" id="{1D0DEE4A-6929-F3BC-496B-CC70A7390E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2486" y="1939287"/>
            <a:ext cx="460923" cy="460923"/>
          </a:xfrm>
          <a:prstGeom prst="rect">
            <a:avLst/>
          </a:prstGeom>
          <a:effectLst/>
        </p:spPr>
      </p:pic>
      <p:sp>
        <p:nvSpPr>
          <p:cNvPr id="46" name="TextBox 45">
            <a:extLst>
              <a:ext uri="{FF2B5EF4-FFF2-40B4-BE49-F238E27FC236}">
                <a16:creationId xmlns:a16="http://schemas.microsoft.com/office/drawing/2014/main" id="{DE129853-BD54-CB4A-3DC4-5CA03E781F7C}"/>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47" name="TextBox 46">
            <a:extLst>
              <a:ext uri="{FF2B5EF4-FFF2-40B4-BE49-F238E27FC236}">
                <a16:creationId xmlns:a16="http://schemas.microsoft.com/office/drawing/2014/main" id="{7686619F-8AED-D231-0217-0C8EBBB1D57A}"/>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48" name="AutoShape 249">
            <a:extLst>
              <a:ext uri="{FF2B5EF4-FFF2-40B4-BE49-F238E27FC236}">
                <a16:creationId xmlns:a16="http://schemas.microsoft.com/office/drawing/2014/main" id="{F808250D-6A6C-1C10-A11E-C3A558BB171F}"/>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9536E75F-5910-FE4C-171E-CF87DDCDED71}"/>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50" name="Graphic 49" descr="Checkmark">
            <a:extLst>
              <a:ext uri="{FF2B5EF4-FFF2-40B4-BE49-F238E27FC236}">
                <a16:creationId xmlns:a16="http://schemas.microsoft.com/office/drawing/2014/main" id="{FBB672AE-73F8-1753-61B8-C10BCA75B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3618" y="4447870"/>
            <a:ext cx="460923" cy="460923"/>
          </a:xfrm>
          <a:prstGeom prst="rect">
            <a:avLst/>
          </a:prstGeom>
          <a:effectLst/>
        </p:spPr>
      </p:pic>
      <p:sp>
        <p:nvSpPr>
          <p:cNvPr id="51" name="TextBox 50">
            <a:extLst>
              <a:ext uri="{FF2B5EF4-FFF2-40B4-BE49-F238E27FC236}">
                <a16:creationId xmlns:a16="http://schemas.microsoft.com/office/drawing/2014/main" id="{A75D55BF-DCA1-7597-D644-E6540C244EB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52" name="AutoShape 249">
            <a:extLst>
              <a:ext uri="{FF2B5EF4-FFF2-40B4-BE49-F238E27FC236}">
                <a16:creationId xmlns:a16="http://schemas.microsoft.com/office/drawing/2014/main" id="{041245D5-B589-AC59-520C-2E3F1CDB2422}"/>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a:extLst>
              <a:ext uri="{FF2B5EF4-FFF2-40B4-BE49-F238E27FC236}">
                <a16:creationId xmlns:a16="http://schemas.microsoft.com/office/drawing/2014/main" id="{2DF3A419-F49F-E541-B8D3-A9E904494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250" y="1097335"/>
            <a:ext cx="2285928" cy="4084757"/>
          </a:xfrm>
          <a:prstGeom prst="rect">
            <a:avLst/>
          </a:prstGeom>
        </p:spPr>
      </p:pic>
    </p:spTree>
    <p:extLst>
      <p:ext uri="{BB962C8B-B14F-4D97-AF65-F5344CB8AC3E}">
        <p14:creationId xmlns:p14="http://schemas.microsoft.com/office/powerpoint/2010/main" val="2440609834"/>
      </p:ext>
    </p:extLst>
  </p:cSld>
  <p:clrMapOvr>
    <a:masterClrMapping/>
  </p:clrMapOvr>
  <mc:AlternateContent xmlns:mc="http://schemas.openxmlformats.org/markup-compatibility/2006" xmlns:p14="http://schemas.microsoft.com/office/powerpoint/2010/main">
    <mc:Choice Requires="p14">
      <p:transition spd="slow" p14:dur="2000" advTm="65516"/>
    </mc:Choice>
    <mc:Fallback xmlns="">
      <p:transition spd="slow" advTm="655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2" name="Straight Connector 1">
            <a:extLst>
              <a:ext uri="{FF2B5EF4-FFF2-40B4-BE49-F238E27FC236}">
                <a16:creationId xmlns:a16="http://schemas.microsoft.com/office/drawing/2014/main" id="{BBADFE9B-D8DF-7C58-325B-599801257C26}"/>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AutoShape 250">
            <a:extLst>
              <a:ext uri="{FF2B5EF4-FFF2-40B4-BE49-F238E27FC236}">
                <a16:creationId xmlns:a16="http://schemas.microsoft.com/office/drawing/2014/main" id="{E2714B0F-31EF-F0EB-CE93-B70AC45CE884}"/>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24" name="Straight Connector 23">
            <a:extLst>
              <a:ext uri="{FF2B5EF4-FFF2-40B4-BE49-F238E27FC236}">
                <a16:creationId xmlns:a16="http://schemas.microsoft.com/office/drawing/2014/main" id="{00CBB900-DDB5-F900-55B5-3BD4DF2D1125}"/>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AutoShape 249">
            <a:extLst>
              <a:ext uri="{FF2B5EF4-FFF2-40B4-BE49-F238E27FC236}">
                <a16:creationId xmlns:a16="http://schemas.microsoft.com/office/drawing/2014/main" id="{2D46E03F-A2E2-E8B7-8EB1-8EAA0E96C7F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9">
            <a:extLst>
              <a:ext uri="{FF2B5EF4-FFF2-40B4-BE49-F238E27FC236}">
                <a16:creationId xmlns:a16="http://schemas.microsoft.com/office/drawing/2014/main" id="{24820087-6DD1-6228-F10D-087B95A1F4AF}"/>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Graphic 26" descr="Checkmark">
            <a:extLst>
              <a:ext uri="{FF2B5EF4-FFF2-40B4-BE49-F238E27FC236}">
                <a16:creationId xmlns:a16="http://schemas.microsoft.com/office/drawing/2014/main" id="{9F1A4700-8839-075B-3E02-3D9AE2716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5812" y="1142531"/>
            <a:ext cx="460923" cy="460923"/>
          </a:xfrm>
          <a:prstGeom prst="rect">
            <a:avLst/>
          </a:prstGeom>
          <a:effectLst/>
        </p:spPr>
      </p:pic>
      <p:pic>
        <p:nvPicPr>
          <p:cNvPr id="28" name="Graphic 27" descr="Checkmark">
            <a:extLst>
              <a:ext uri="{FF2B5EF4-FFF2-40B4-BE49-F238E27FC236}">
                <a16:creationId xmlns:a16="http://schemas.microsoft.com/office/drawing/2014/main" id="{C9F4808F-416C-34C2-D85B-CE5AF9579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3" y="2703956"/>
            <a:ext cx="460923" cy="460923"/>
          </a:xfrm>
          <a:prstGeom prst="rect">
            <a:avLst/>
          </a:prstGeom>
          <a:effectLst/>
        </p:spPr>
      </p:pic>
      <p:sp>
        <p:nvSpPr>
          <p:cNvPr id="29" name="TextBox 28">
            <a:extLst>
              <a:ext uri="{FF2B5EF4-FFF2-40B4-BE49-F238E27FC236}">
                <a16:creationId xmlns:a16="http://schemas.microsoft.com/office/drawing/2014/main" id="{F7E84944-75D3-5A23-D1C5-EE3824D7328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30" name="AutoShape 249">
            <a:extLst>
              <a:ext uri="{FF2B5EF4-FFF2-40B4-BE49-F238E27FC236}">
                <a16:creationId xmlns:a16="http://schemas.microsoft.com/office/drawing/2014/main" id="{440FF29E-D07E-683A-1D7F-B9631F454008}"/>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Graphic 30" descr="Checkmark">
            <a:extLst>
              <a:ext uri="{FF2B5EF4-FFF2-40B4-BE49-F238E27FC236}">
                <a16:creationId xmlns:a16="http://schemas.microsoft.com/office/drawing/2014/main" id="{FED5CF68-A538-7952-7C6C-3A1EA09B9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3" y="3564426"/>
            <a:ext cx="460923" cy="460923"/>
          </a:xfrm>
          <a:prstGeom prst="rect">
            <a:avLst/>
          </a:prstGeom>
          <a:effectLst/>
        </p:spPr>
      </p:pic>
      <p:pic>
        <p:nvPicPr>
          <p:cNvPr id="32" name="Graphic 31" descr="Checkmark">
            <a:extLst>
              <a:ext uri="{FF2B5EF4-FFF2-40B4-BE49-F238E27FC236}">
                <a16:creationId xmlns:a16="http://schemas.microsoft.com/office/drawing/2014/main" id="{30785C7B-5C60-5B5A-5D21-4CE26A6F2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3" y="1916089"/>
            <a:ext cx="460923" cy="460923"/>
          </a:xfrm>
          <a:prstGeom prst="rect">
            <a:avLst/>
          </a:prstGeom>
          <a:effectLst/>
        </p:spPr>
      </p:pic>
      <p:sp>
        <p:nvSpPr>
          <p:cNvPr id="33" name="TextBox 32">
            <a:extLst>
              <a:ext uri="{FF2B5EF4-FFF2-40B4-BE49-F238E27FC236}">
                <a16:creationId xmlns:a16="http://schemas.microsoft.com/office/drawing/2014/main" id="{C94E6D15-613D-EA8F-6419-47A7D770B012}"/>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34" name="TextBox 33">
            <a:extLst>
              <a:ext uri="{FF2B5EF4-FFF2-40B4-BE49-F238E27FC236}">
                <a16:creationId xmlns:a16="http://schemas.microsoft.com/office/drawing/2014/main" id="{0D74D521-F901-7956-6E37-D1BDC0D769F0}"/>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35" name="AutoShape 249">
            <a:extLst>
              <a:ext uri="{FF2B5EF4-FFF2-40B4-BE49-F238E27FC236}">
                <a16:creationId xmlns:a16="http://schemas.microsoft.com/office/drawing/2014/main" id="{C031F111-AA5D-983A-098B-8DB8CAE61702}"/>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68650D4E-D00A-E412-D796-B3A5D4C2475D}"/>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37" name="Graphic 36" descr="Checkmark">
            <a:extLst>
              <a:ext uri="{FF2B5EF4-FFF2-40B4-BE49-F238E27FC236}">
                <a16:creationId xmlns:a16="http://schemas.microsoft.com/office/drawing/2014/main" id="{45E20E26-360B-A36E-ED10-FBF7D72FB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3" y="4442247"/>
            <a:ext cx="460923" cy="460923"/>
          </a:xfrm>
          <a:prstGeom prst="rect">
            <a:avLst/>
          </a:prstGeom>
          <a:effectLst/>
        </p:spPr>
      </p:pic>
      <p:sp>
        <p:nvSpPr>
          <p:cNvPr id="38" name="TextBox 37">
            <a:extLst>
              <a:ext uri="{FF2B5EF4-FFF2-40B4-BE49-F238E27FC236}">
                <a16:creationId xmlns:a16="http://schemas.microsoft.com/office/drawing/2014/main" id="{EB05F1AE-207C-5095-3F30-0061ED8465A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39" name="AutoShape 249">
            <a:extLst>
              <a:ext uri="{FF2B5EF4-FFF2-40B4-BE49-F238E27FC236}">
                <a16:creationId xmlns:a16="http://schemas.microsoft.com/office/drawing/2014/main" id="{E8DE2EB1-8208-BE62-682F-C6C7A406599F}"/>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2FA31B89-803F-2420-9675-E6E169C23018}"/>
              </a:ext>
            </a:extLst>
          </p:cNvPr>
          <p:cNvCxnSpPr>
            <a:cxnSpLocks/>
          </p:cNvCxnSpPr>
          <p:nvPr/>
        </p:nvCxnSpPr>
        <p:spPr>
          <a:xfrm>
            <a:off x="1645505" y="1887287"/>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8E61370-E498-25EC-661B-D09ED3F46901}"/>
              </a:ext>
            </a:extLst>
          </p:cNvPr>
          <p:cNvCxnSpPr>
            <a:cxnSpLocks/>
          </p:cNvCxnSpPr>
          <p:nvPr/>
        </p:nvCxnSpPr>
        <p:spPr>
          <a:xfrm>
            <a:off x="4884837" y="1836939"/>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056DC8D-93C0-A3DF-4762-B614CD921A44}"/>
              </a:ext>
            </a:extLst>
          </p:cNvPr>
          <p:cNvSpPr txBox="1"/>
          <p:nvPr/>
        </p:nvSpPr>
        <p:spPr>
          <a:xfrm>
            <a:off x="523594" y="3510943"/>
            <a:ext cx="107542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Electrode</a:t>
            </a:r>
          </a:p>
        </p:txBody>
      </p:sp>
      <p:sp>
        <p:nvSpPr>
          <p:cNvPr id="45" name="TextBox 44">
            <a:extLst>
              <a:ext uri="{FF2B5EF4-FFF2-40B4-BE49-F238E27FC236}">
                <a16:creationId xmlns:a16="http://schemas.microsoft.com/office/drawing/2014/main" id="{0F6E27C9-65FF-A46D-2FAA-2EE7D58843B3}"/>
              </a:ext>
            </a:extLst>
          </p:cNvPr>
          <p:cNvSpPr txBox="1"/>
          <p:nvPr/>
        </p:nvSpPr>
        <p:spPr>
          <a:xfrm>
            <a:off x="4924474" y="3460594"/>
            <a:ext cx="107542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Negative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Electrode</a:t>
            </a:r>
          </a:p>
        </p:txBody>
      </p:sp>
      <p:sp>
        <p:nvSpPr>
          <p:cNvPr id="48" name="Plus Sign 47">
            <a:extLst>
              <a:ext uri="{FF2B5EF4-FFF2-40B4-BE49-F238E27FC236}">
                <a16:creationId xmlns:a16="http://schemas.microsoft.com/office/drawing/2014/main" id="{511DE986-45B1-F3CB-D0D5-3A58983AEB02}"/>
              </a:ext>
            </a:extLst>
          </p:cNvPr>
          <p:cNvSpPr/>
          <p:nvPr/>
        </p:nvSpPr>
        <p:spPr>
          <a:xfrm>
            <a:off x="1291175" y="1263583"/>
            <a:ext cx="708660" cy="6307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Minus Sign 48">
            <a:extLst>
              <a:ext uri="{FF2B5EF4-FFF2-40B4-BE49-F238E27FC236}">
                <a16:creationId xmlns:a16="http://schemas.microsoft.com/office/drawing/2014/main" id="{C30C76CA-3726-32E9-6911-59A490F4A70E}"/>
              </a:ext>
            </a:extLst>
          </p:cNvPr>
          <p:cNvSpPr/>
          <p:nvPr/>
        </p:nvSpPr>
        <p:spPr>
          <a:xfrm>
            <a:off x="4504629" y="1263583"/>
            <a:ext cx="708659" cy="52950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 name="Straight Connector 49">
            <a:extLst>
              <a:ext uri="{FF2B5EF4-FFF2-40B4-BE49-F238E27FC236}">
                <a16:creationId xmlns:a16="http://schemas.microsoft.com/office/drawing/2014/main" id="{E37B19FF-BEB3-3CC7-E848-D5663D1B97AD}"/>
              </a:ext>
            </a:extLst>
          </p:cNvPr>
          <p:cNvCxnSpPr>
            <a:cxnSpLocks/>
          </p:cNvCxnSpPr>
          <p:nvPr/>
        </p:nvCxnSpPr>
        <p:spPr>
          <a:xfrm>
            <a:off x="1992331" y="2704292"/>
            <a:ext cx="0" cy="2575194"/>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5EA2D9D-1D0B-BEE1-4872-786D1823B1C2}"/>
              </a:ext>
            </a:extLst>
          </p:cNvPr>
          <p:cNvCxnSpPr>
            <a:cxnSpLocks/>
          </p:cNvCxnSpPr>
          <p:nvPr/>
        </p:nvCxnSpPr>
        <p:spPr>
          <a:xfrm>
            <a:off x="4553748" y="2811076"/>
            <a:ext cx="0" cy="2575194"/>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ED70A28-395E-AE98-7971-C9A52C5DED10}"/>
              </a:ext>
            </a:extLst>
          </p:cNvPr>
          <p:cNvSpPr txBox="1"/>
          <p:nvPr/>
        </p:nvSpPr>
        <p:spPr>
          <a:xfrm rot="16200000">
            <a:off x="789469" y="3914007"/>
            <a:ext cx="20363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oil flow</a:t>
            </a:r>
          </a:p>
        </p:txBody>
      </p:sp>
      <p:sp>
        <p:nvSpPr>
          <p:cNvPr id="54" name="TextBox 53">
            <a:extLst>
              <a:ext uri="{FF2B5EF4-FFF2-40B4-BE49-F238E27FC236}">
                <a16:creationId xmlns:a16="http://schemas.microsoft.com/office/drawing/2014/main" id="{0A91785B-642E-8CF8-2C83-FA758B8574BC}"/>
              </a:ext>
            </a:extLst>
          </p:cNvPr>
          <p:cNvSpPr txBox="1"/>
          <p:nvPr/>
        </p:nvSpPr>
        <p:spPr>
          <a:xfrm rot="5400000">
            <a:off x="3719010" y="3920380"/>
            <a:ext cx="20363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oil flow</a:t>
            </a:r>
          </a:p>
        </p:txBody>
      </p:sp>
      <p:grpSp>
        <p:nvGrpSpPr>
          <p:cNvPr id="65" name="Group 64">
            <a:extLst>
              <a:ext uri="{FF2B5EF4-FFF2-40B4-BE49-F238E27FC236}">
                <a16:creationId xmlns:a16="http://schemas.microsoft.com/office/drawing/2014/main" id="{6DE78AC0-E840-0349-C6CC-20E30A94A362}"/>
              </a:ext>
            </a:extLst>
          </p:cNvPr>
          <p:cNvGrpSpPr/>
          <p:nvPr/>
        </p:nvGrpSpPr>
        <p:grpSpPr>
          <a:xfrm>
            <a:off x="1625740" y="854200"/>
            <a:ext cx="3278969" cy="369332"/>
            <a:chOff x="1645511" y="5847200"/>
            <a:chExt cx="3278969" cy="369332"/>
          </a:xfrm>
        </p:grpSpPr>
        <p:cxnSp>
          <p:nvCxnSpPr>
            <p:cNvPr id="55" name="Straight Connector 54">
              <a:extLst>
                <a:ext uri="{FF2B5EF4-FFF2-40B4-BE49-F238E27FC236}">
                  <a16:creationId xmlns:a16="http://schemas.microsoft.com/office/drawing/2014/main" id="{5A6A41C5-43E2-B529-2375-119BFBAF06A9}"/>
                </a:ext>
              </a:extLst>
            </p:cNvPr>
            <p:cNvCxnSpPr>
              <a:cxnSpLocks/>
            </p:cNvCxnSpPr>
            <p:nvPr/>
          </p:nvCxnSpPr>
          <p:spPr>
            <a:xfrm flipH="1">
              <a:off x="1645511" y="5870337"/>
              <a:ext cx="3278969" cy="0"/>
            </a:xfrm>
            <a:prstGeom prst="line">
              <a:avLst/>
            </a:prstGeom>
            <a:ln w="19050">
              <a:solidFill>
                <a:schemeClr val="bg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79C9FE7-9BF6-FFDF-61D2-6EA4CBCA2602}"/>
                </a:ext>
              </a:extLst>
            </p:cNvPr>
            <p:cNvSpPr txBox="1"/>
            <p:nvPr/>
          </p:nvSpPr>
          <p:spPr>
            <a:xfrm>
              <a:off x="2132680" y="5847200"/>
              <a:ext cx="23542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applied voltage of 10kV</a:t>
              </a:r>
            </a:p>
          </p:txBody>
        </p:sp>
      </p:grpSp>
      <p:grpSp>
        <p:nvGrpSpPr>
          <p:cNvPr id="63" name="Group 62">
            <a:extLst>
              <a:ext uri="{FF2B5EF4-FFF2-40B4-BE49-F238E27FC236}">
                <a16:creationId xmlns:a16="http://schemas.microsoft.com/office/drawing/2014/main" id="{2CA35496-8F6E-4ABD-1B9E-A3D8DCD399B9}"/>
              </a:ext>
            </a:extLst>
          </p:cNvPr>
          <p:cNvGrpSpPr/>
          <p:nvPr/>
        </p:nvGrpSpPr>
        <p:grpSpPr>
          <a:xfrm>
            <a:off x="2289708" y="5107434"/>
            <a:ext cx="708659" cy="632460"/>
            <a:chOff x="2660500" y="4785360"/>
            <a:chExt cx="708659" cy="632460"/>
          </a:xfrm>
        </p:grpSpPr>
        <p:sp>
          <p:nvSpPr>
            <p:cNvPr id="59" name="Oval 58">
              <a:extLst>
                <a:ext uri="{FF2B5EF4-FFF2-40B4-BE49-F238E27FC236}">
                  <a16:creationId xmlns:a16="http://schemas.microsoft.com/office/drawing/2014/main" id="{47566D89-F4A5-97FC-F112-720F0C1E4487}"/>
                </a:ext>
              </a:extLst>
            </p:cNvPr>
            <p:cNvSpPr/>
            <p:nvPr/>
          </p:nvSpPr>
          <p:spPr>
            <a:xfrm>
              <a:off x="2667000" y="4785360"/>
              <a:ext cx="660285" cy="6324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Minus Sign 59">
              <a:extLst>
                <a:ext uri="{FF2B5EF4-FFF2-40B4-BE49-F238E27FC236}">
                  <a16:creationId xmlns:a16="http://schemas.microsoft.com/office/drawing/2014/main" id="{CA856191-24C6-4CAC-7EAC-BC17A7B78818}"/>
                </a:ext>
              </a:extLst>
            </p:cNvPr>
            <p:cNvSpPr/>
            <p:nvPr/>
          </p:nvSpPr>
          <p:spPr>
            <a:xfrm>
              <a:off x="2660500" y="4866652"/>
              <a:ext cx="708659" cy="529507"/>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1" name="Straight Connector 60">
            <a:extLst>
              <a:ext uri="{FF2B5EF4-FFF2-40B4-BE49-F238E27FC236}">
                <a16:creationId xmlns:a16="http://schemas.microsoft.com/office/drawing/2014/main" id="{639A7C48-6BAE-B0E3-5C4B-A96C01DC6E0B}"/>
              </a:ext>
            </a:extLst>
          </p:cNvPr>
          <p:cNvCxnSpPr>
            <a:cxnSpLocks/>
          </p:cNvCxnSpPr>
          <p:nvPr/>
        </p:nvCxnSpPr>
        <p:spPr>
          <a:xfrm>
            <a:off x="2998367" y="5453479"/>
            <a:ext cx="1362601" cy="7037"/>
          </a:xfrm>
          <a:prstGeom prst="line">
            <a:avLst/>
          </a:prstGeom>
          <a:ln w="19050">
            <a:solidFill>
              <a:schemeClr val="bg1"/>
            </a:solidFill>
            <a:prstDash val="lgDash"/>
            <a:headEnd type="arrow"/>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534D5AF-C588-437D-156C-49A338FAA25E}"/>
              </a:ext>
            </a:extLst>
          </p:cNvPr>
          <p:cNvSpPr txBox="1"/>
          <p:nvPr/>
        </p:nvSpPr>
        <p:spPr>
          <a:xfrm>
            <a:off x="3305201" y="5497444"/>
            <a:ext cx="15156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movement of the negatively charged particles</a:t>
            </a:r>
          </a:p>
        </p:txBody>
      </p:sp>
      <p:cxnSp>
        <p:nvCxnSpPr>
          <p:cNvPr id="66" name="Straight Connector 65">
            <a:extLst>
              <a:ext uri="{FF2B5EF4-FFF2-40B4-BE49-F238E27FC236}">
                <a16:creationId xmlns:a16="http://schemas.microsoft.com/office/drawing/2014/main" id="{D0AA831A-8597-075D-31F1-9B2F508CE415}"/>
              </a:ext>
            </a:extLst>
          </p:cNvPr>
          <p:cNvCxnSpPr>
            <a:cxnSpLocks/>
          </p:cNvCxnSpPr>
          <p:nvPr/>
        </p:nvCxnSpPr>
        <p:spPr>
          <a:xfrm>
            <a:off x="1807664" y="5430701"/>
            <a:ext cx="455476" cy="0"/>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47847A49-FC41-2CB3-8933-92CC001E0A3A}"/>
              </a:ext>
            </a:extLst>
          </p:cNvPr>
          <p:cNvGrpSpPr/>
          <p:nvPr/>
        </p:nvGrpSpPr>
        <p:grpSpPr>
          <a:xfrm>
            <a:off x="3587272" y="2000591"/>
            <a:ext cx="708660" cy="632460"/>
            <a:chOff x="2571279" y="3125505"/>
            <a:chExt cx="708660" cy="632460"/>
          </a:xfrm>
        </p:grpSpPr>
        <p:sp>
          <p:nvSpPr>
            <p:cNvPr id="69" name="Oval 68">
              <a:extLst>
                <a:ext uri="{FF2B5EF4-FFF2-40B4-BE49-F238E27FC236}">
                  <a16:creationId xmlns:a16="http://schemas.microsoft.com/office/drawing/2014/main" id="{EF9188FD-56D9-6589-678D-038C905AB487}"/>
                </a:ext>
              </a:extLst>
            </p:cNvPr>
            <p:cNvSpPr/>
            <p:nvPr/>
          </p:nvSpPr>
          <p:spPr>
            <a:xfrm>
              <a:off x="2592301" y="3125505"/>
              <a:ext cx="660285" cy="6324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lus Sign 70">
              <a:extLst>
                <a:ext uri="{FF2B5EF4-FFF2-40B4-BE49-F238E27FC236}">
                  <a16:creationId xmlns:a16="http://schemas.microsoft.com/office/drawing/2014/main" id="{D49E5A31-2EB7-43C1-93EB-5433BA1BA9BF}"/>
                </a:ext>
              </a:extLst>
            </p:cNvPr>
            <p:cNvSpPr/>
            <p:nvPr/>
          </p:nvSpPr>
          <p:spPr>
            <a:xfrm>
              <a:off x="2571279" y="3126385"/>
              <a:ext cx="708660" cy="6307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75" name="Straight Connector 74">
            <a:extLst>
              <a:ext uri="{FF2B5EF4-FFF2-40B4-BE49-F238E27FC236}">
                <a16:creationId xmlns:a16="http://schemas.microsoft.com/office/drawing/2014/main" id="{9374E9CD-303F-0231-1834-170D8C866B8A}"/>
              </a:ext>
            </a:extLst>
          </p:cNvPr>
          <p:cNvCxnSpPr>
            <a:cxnSpLocks/>
          </p:cNvCxnSpPr>
          <p:nvPr/>
        </p:nvCxnSpPr>
        <p:spPr>
          <a:xfrm flipH="1">
            <a:off x="4338835" y="2316821"/>
            <a:ext cx="482044" cy="0"/>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8E16B03-99A9-453E-CC35-AD3919937A9E}"/>
              </a:ext>
            </a:extLst>
          </p:cNvPr>
          <p:cNvCxnSpPr>
            <a:cxnSpLocks/>
          </p:cNvCxnSpPr>
          <p:nvPr/>
        </p:nvCxnSpPr>
        <p:spPr>
          <a:xfrm flipH="1">
            <a:off x="2167787" y="2316821"/>
            <a:ext cx="1362601" cy="0"/>
          </a:xfrm>
          <a:prstGeom prst="line">
            <a:avLst/>
          </a:prstGeom>
          <a:ln w="19050">
            <a:solidFill>
              <a:schemeClr val="bg1"/>
            </a:solidFill>
            <a:prstDash val="lgDash"/>
            <a:headEnd type="arrow"/>
            <a:tailEnd type="non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DF733CA-D7AF-0AAC-9BB1-FB28515F5A82}"/>
              </a:ext>
            </a:extLst>
          </p:cNvPr>
          <p:cNvSpPr txBox="1"/>
          <p:nvPr/>
        </p:nvSpPr>
        <p:spPr>
          <a:xfrm>
            <a:off x="2047452" y="1344250"/>
            <a:ext cx="1515678" cy="954107"/>
          </a:xfrm>
          <a:prstGeom prst="rect">
            <a:avLst/>
          </a:prstGeom>
          <a:solidFill>
            <a:srgbClr val="2B384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movement of the positively charged particles</a:t>
            </a:r>
          </a:p>
        </p:txBody>
      </p:sp>
      <p:grpSp>
        <p:nvGrpSpPr>
          <p:cNvPr id="90" name="Group 89">
            <a:extLst>
              <a:ext uri="{FF2B5EF4-FFF2-40B4-BE49-F238E27FC236}">
                <a16:creationId xmlns:a16="http://schemas.microsoft.com/office/drawing/2014/main" id="{C699AB76-F74D-C566-DE51-5EEB989A9E48}"/>
              </a:ext>
            </a:extLst>
          </p:cNvPr>
          <p:cNvGrpSpPr/>
          <p:nvPr/>
        </p:nvGrpSpPr>
        <p:grpSpPr>
          <a:xfrm>
            <a:off x="2955880" y="3533126"/>
            <a:ext cx="660285" cy="656782"/>
            <a:chOff x="2955880" y="3533126"/>
            <a:chExt cx="660285" cy="656782"/>
          </a:xfrm>
        </p:grpSpPr>
        <p:grpSp>
          <p:nvGrpSpPr>
            <p:cNvPr id="86" name="Group 85">
              <a:extLst>
                <a:ext uri="{FF2B5EF4-FFF2-40B4-BE49-F238E27FC236}">
                  <a16:creationId xmlns:a16="http://schemas.microsoft.com/office/drawing/2014/main" id="{02DE5470-E035-DE59-0BEF-F2A33F7D43FB}"/>
                </a:ext>
              </a:extLst>
            </p:cNvPr>
            <p:cNvGrpSpPr/>
            <p:nvPr/>
          </p:nvGrpSpPr>
          <p:grpSpPr>
            <a:xfrm>
              <a:off x="2955880" y="3538984"/>
              <a:ext cx="660285" cy="650924"/>
              <a:chOff x="2667000" y="4785360"/>
              <a:chExt cx="660285" cy="650924"/>
            </a:xfrm>
          </p:grpSpPr>
          <p:sp>
            <p:nvSpPr>
              <p:cNvPr id="87" name="Oval 86">
                <a:extLst>
                  <a:ext uri="{FF2B5EF4-FFF2-40B4-BE49-F238E27FC236}">
                    <a16:creationId xmlns:a16="http://schemas.microsoft.com/office/drawing/2014/main" id="{B54705A3-37C5-86C7-9927-B4DC177BCCAF}"/>
                  </a:ext>
                </a:extLst>
              </p:cNvPr>
              <p:cNvSpPr/>
              <p:nvPr/>
            </p:nvSpPr>
            <p:spPr>
              <a:xfrm>
                <a:off x="2667000" y="4785360"/>
                <a:ext cx="660285" cy="63246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Minus Sign 87">
                <a:extLst>
                  <a:ext uri="{FF2B5EF4-FFF2-40B4-BE49-F238E27FC236}">
                    <a16:creationId xmlns:a16="http://schemas.microsoft.com/office/drawing/2014/main" id="{BBA72195-1EF8-ED7C-6EFD-A89E0AD85DD7}"/>
                  </a:ext>
                </a:extLst>
              </p:cNvPr>
              <p:cNvSpPr/>
              <p:nvPr/>
            </p:nvSpPr>
            <p:spPr>
              <a:xfrm>
                <a:off x="2798349" y="5114316"/>
                <a:ext cx="397586" cy="32196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9" name="Plus Sign 88">
              <a:extLst>
                <a:ext uri="{FF2B5EF4-FFF2-40B4-BE49-F238E27FC236}">
                  <a16:creationId xmlns:a16="http://schemas.microsoft.com/office/drawing/2014/main" id="{17E0F1DB-94D5-DC0C-19DD-4295B7AB07E2}"/>
                </a:ext>
              </a:extLst>
            </p:cNvPr>
            <p:cNvSpPr/>
            <p:nvPr/>
          </p:nvSpPr>
          <p:spPr>
            <a:xfrm>
              <a:off x="3036207" y="3533126"/>
              <a:ext cx="507637" cy="49472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TextBox 90">
            <a:extLst>
              <a:ext uri="{FF2B5EF4-FFF2-40B4-BE49-F238E27FC236}">
                <a16:creationId xmlns:a16="http://schemas.microsoft.com/office/drawing/2014/main" id="{B82F17C1-27B3-061F-10C3-1F3554D0D9F8}"/>
              </a:ext>
            </a:extLst>
          </p:cNvPr>
          <p:cNvSpPr txBox="1"/>
          <p:nvPr/>
        </p:nvSpPr>
        <p:spPr>
          <a:xfrm>
            <a:off x="3603729" y="2611958"/>
            <a:ext cx="81317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panose="020F0502020204030204"/>
                <a:ea typeface="+mn-ea"/>
                <a:cs typeface="+mn-cs"/>
              </a:rPr>
              <a:t>positively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panose="020F0502020204030204"/>
                <a:ea typeface="+mn-ea"/>
                <a:cs typeface="+mn-cs"/>
              </a:rPr>
              <a:t>charged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panose="020F0502020204030204"/>
                <a:ea typeface="+mn-ea"/>
                <a:cs typeface="+mn-cs"/>
              </a:rPr>
              <a:t>particles</a:t>
            </a:r>
          </a:p>
        </p:txBody>
      </p:sp>
      <p:sp>
        <p:nvSpPr>
          <p:cNvPr id="92" name="TextBox 91">
            <a:extLst>
              <a:ext uri="{FF2B5EF4-FFF2-40B4-BE49-F238E27FC236}">
                <a16:creationId xmlns:a16="http://schemas.microsoft.com/office/drawing/2014/main" id="{7FE343A3-E292-DB35-9A78-F4610E7530C3}"/>
              </a:ext>
            </a:extLst>
          </p:cNvPr>
          <p:cNvSpPr txBox="1"/>
          <p:nvPr/>
        </p:nvSpPr>
        <p:spPr>
          <a:xfrm>
            <a:off x="2232168" y="5739894"/>
            <a:ext cx="81849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negatively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charged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particles</a:t>
            </a:r>
          </a:p>
        </p:txBody>
      </p:sp>
      <p:sp>
        <p:nvSpPr>
          <p:cNvPr id="93" name="TextBox 92">
            <a:extLst>
              <a:ext uri="{FF2B5EF4-FFF2-40B4-BE49-F238E27FC236}">
                <a16:creationId xmlns:a16="http://schemas.microsoft.com/office/drawing/2014/main" id="{A7065859-86E0-1513-C842-180A2EEFAF0A}"/>
              </a:ext>
            </a:extLst>
          </p:cNvPr>
          <p:cNvSpPr txBox="1"/>
          <p:nvPr/>
        </p:nvSpPr>
        <p:spPr>
          <a:xfrm>
            <a:off x="2946407" y="4148361"/>
            <a:ext cx="71686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panose="020F0502020204030204"/>
                <a:ea typeface="+mn-ea"/>
                <a:cs typeface="+mn-cs"/>
              </a:rPr>
              <a:t>neutral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panose="020F0502020204030204"/>
                <a:ea typeface="+mn-ea"/>
                <a:cs typeface="+mn-cs"/>
              </a:rPr>
              <a:t>particles</a:t>
            </a:r>
          </a:p>
        </p:txBody>
      </p:sp>
    </p:spTree>
    <p:extLst>
      <p:ext uri="{BB962C8B-B14F-4D97-AF65-F5344CB8AC3E}">
        <p14:creationId xmlns:p14="http://schemas.microsoft.com/office/powerpoint/2010/main" val="816639634"/>
      </p:ext>
    </p:extLst>
  </p:cSld>
  <p:clrMapOvr>
    <a:masterClrMapping/>
  </p:clrMapOvr>
  <mc:AlternateContent xmlns:mc="http://schemas.openxmlformats.org/markup-compatibility/2006" xmlns:p14="http://schemas.microsoft.com/office/powerpoint/2010/main">
    <mc:Choice Requires="p14">
      <p:transition spd="slow" p14:dur="2000" advTm="59378"/>
    </mc:Choice>
    <mc:Fallback xmlns="">
      <p:transition spd="slow" advTm="593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2" name="Straight Connector 1">
            <a:extLst>
              <a:ext uri="{FF2B5EF4-FFF2-40B4-BE49-F238E27FC236}">
                <a16:creationId xmlns:a16="http://schemas.microsoft.com/office/drawing/2014/main" id="{BBADFE9B-D8DF-7C58-325B-599801257C26}"/>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AutoShape 250">
            <a:extLst>
              <a:ext uri="{FF2B5EF4-FFF2-40B4-BE49-F238E27FC236}">
                <a16:creationId xmlns:a16="http://schemas.microsoft.com/office/drawing/2014/main" id="{E2714B0F-31EF-F0EB-CE93-B70AC45CE884}"/>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24" name="Straight Connector 23">
            <a:extLst>
              <a:ext uri="{FF2B5EF4-FFF2-40B4-BE49-F238E27FC236}">
                <a16:creationId xmlns:a16="http://schemas.microsoft.com/office/drawing/2014/main" id="{00CBB900-DDB5-F900-55B5-3BD4DF2D1125}"/>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AutoShape 249">
            <a:extLst>
              <a:ext uri="{FF2B5EF4-FFF2-40B4-BE49-F238E27FC236}">
                <a16:creationId xmlns:a16="http://schemas.microsoft.com/office/drawing/2014/main" id="{2D46E03F-A2E2-E8B7-8EB1-8EAA0E96C7F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9">
            <a:extLst>
              <a:ext uri="{FF2B5EF4-FFF2-40B4-BE49-F238E27FC236}">
                <a16:creationId xmlns:a16="http://schemas.microsoft.com/office/drawing/2014/main" id="{24820087-6DD1-6228-F10D-087B95A1F4AF}"/>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Graphic 26" descr="Checkmark">
            <a:extLst>
              <a:ext uri="{FF2B5EF4-FFF2-40B4-BE49-F238E27FC236}">
                <a16:creationId xmlns:a16="http://schemas.microsoft.com/office/drawing/2014/main" id="{9F1A4700-8839-075B-3E02-3D9AE2716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1131330"/>
            <a:ext cx="460923" cy="460923"/>
          </a:xfrm>
          <a:prstGeom prst="rect">
            <a:avLst/>
          </a:prstGeom>
          <a:effectLst/>
        </p:spPr>
      </p:pic>
      <p:pic>
        <p:nvPicPr>
          <p:cNvPr id="28" name="Graphic 27" descr="Checkmark">
            <a:extLst>
              <a:ext uri="{FF2B5EF4-FFF2-40B4-BE49-F238E27FC236}">
                <a16:creationId xmlns:a16="http://schemas.microsoft.com/office/drawing/2014/main" id="{C9F4808F-416C-34C2-D85B-CE5AF9579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5013" y="2703449"/>
            <a:ext cx="460923" cy="460923"/>
          </a:xfrm>
          <a:prstGeom prst="rect">
            <a:avLst/>
          </a:prstGeom>
          <a:effectLst/>
        </p:spPr>
      </p:pic>
      <p:sp>
        <p:nvSpPr>
          <p:cNvPr id="29" name="TextBox 28">
            <a:extLst>
              <a:ext uri="{FF2B5EF4-FFF2-40B4-BE49-F238E27FC236}">
                <a16:creationId xmlns:a16="http://schemas.microsoft.com/office/drawing/2014/main" id="{F7E84944-75D3-5A23-D1C5-EE3824D7328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30" name="AutoShape 249">
            <a:extLst>
              <a:ext uri="{FF2B5EF4-FFF2-40B4-BE49-F238E27FC236}">
                <a16:creationId xmlns:a16="http://schemas.microsoft.com/office/drawing/2014/main" id="{440FF29E-D07E-683A-1D7F-B9631F454008}"/>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Graphic 30" descr="Checkmark">
            <a:extLst>
              <a:ext uri="{FF2B5EF4-FFF2-40B4-BE49-F238E27FC236}">
                <a16:creationId xmlns:a16="http://schemas.microsoft.com/office/drawing/2014/main" id="{FED5CF68-A538-7952-7C6C-3A1EA09B9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3557632"/>
            <a:ext cx="460923" cy="460923"/>
          </a:xfrm>
          <a:prstGeom prst="rect">
            <a:avLst/>
          </a:prstGeom>
          <a:effectLst/>
        </p:spPr>
      </p:pic>
      <p:pic>
        <p:nvPicPr>
          <p:cNvPr id="32" name="Graphic 31" descr="Checkmark">
            <a:extLst>
              <a:ext uri="{FF2B5EF4-FFF2-40B4-BE49-F238E27FC236}">
                <a16:creationId xmlns:a16="http://schemas.microsoft.com/office/drawing/2014/main" id="{30785C7B-5C60-5B5A-5D21-4CE26A6F2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1921809"/>
            <a:ext cx="460923" cy="460923"/>
          </a:xfrm>
          <a:prstGeom prst="rect">
            <a:avLst/>
          </a:prstGeom>
          <a:effectLst/>
        </p:spPr>
      </p:pic>
      <p:sp>
        <p:nvSpPr>
          <p:cNvPr id="33" name="TextBox 32">
            <a:extLst>
              <a:ext uri="{FF2B5EF4-FFF2-40B4-BE49-F238E27FC236}">
                <a16:creationId xmlns:a16="http://schemas.microsoft.com/office/drawing/2014/main" id="{C94E6D15-613D-EA8F-6419-47A7D770B012}"/>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34" name="TextBox 33">
            <a:extLst>
              <a:ext uri="{FF2B5EF4-FFF2-40B4-BE49-F238E27FC236}">
                <a16:creationId xmlns:a16="http://schemas.microsoft.com/office/drawing/2014/main" id="{0D74D521-F901-7956-6E37-D1BDC0D769F0}"/>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35" name="AutoShape 249">
            <a:extLst>
              <a:ext uri="{FF2B5EF4-FFF2-40B4-BE49-F238E27FC236}">
                <a16:creationId xmlns:a16="http://schemas.microsoft.com/office/drawing/2014/main" id="{C031F111-AA5D-983A-098B-8DB8CAE61702}"/>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68650D4E-D00A-E412-D796-B3A5D4C2475D}"/>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37" name="Graphic 36" descr="Checkmark">
            <a:extLst>
              <a:ext uri="{FF2B5EF4-FFF2-40B4-BE49-F238E27FC236}">
                <a16:creationId xmlns:a16="http://schemas.microsoft.com/office/drawing/2014/main" id="{45E20E26-360B-A36E-ED10-FBF7D72FB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6" y="4450260"/>
            <a:ext cx="460923" cy="460923"/>
          </a:xfrm>
          <a:prstGeom prst="rect">
            <a:avLst/>
          </a:prstGeom>
          <a:effectLst/>
        </p:spPr>
      </p:pic>
      <p:sp>
        <p:nvSpPr>
          <p:cNvPr id="38" name="TextBox 37">
            <a:extLst>
              <a:ext uri="{FF2B5EF4-FFF2-40B4-BE49-F238E27FC236}">
                <a16:creationId xmlns:a16="http://schemas.microsoft.com/office/drawing/2014/main" id="{EB05F1AE-207C-5095-3F30-0061ED8465A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39" name="AutoShape 249">
            <a:extLst>
              <a:ext uri="{FF2B5EF4-FFF2-40B4-BE49-F238E27FC236}">
                <a16:creationId xmlns:a16="http://schemas.microsoft.com/office/drawing/2014/main" id="{E8DE2EB1-8208-BE62-682F-C6C7A406599F}"/>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2FA31B89-803F-2420-9675-E6E169C23018}"/>
              </a:ext>
            </a:extLst>
          </p:cNvPr>
          <p:cNvCxnSpPr>
            <a:cxnSpLocks/>
          </p:cNvCxnSpPr>
          <p:nvPr/>
        </p:nvCxnSpPr>
        <p:spPr>
          <a:xfrm>
            <a:off x="1645505" y="1887287"/>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8E61370-E498-25EC-661B-D09ED3F46901}"/>
              </a:ext>
            </a:extLst>
          </p:cNvPr>
          <p:cNvCxnSpPr>
            <a:cxnSpLocks/>
          </p:cNvCxnSpPr>
          <p:nvPr/>
        </p:nvCxnSpPr>
        <p:spPr>
          <a:xfrm>
            <a:off x="4884837" y="1836939"/>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056DC8D-93C0-A3DF-4762-B614CD921A44}"/>
              </a:ext>
            </a:extLst>
          </p:cNvPr>
          <p:cNvSpPr txBox="1"/>
          <p:nvPr/>
        </p:nvSpPr>
        <p:spPr>
          <a:xfrm>
            <a:off x="523594" y="3510943"/>
            <a:ext cx="107542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Electrode</a:t>
            </a:r>
          </a:p>
        </p:txBody>
      </p:sp>
      <p:sp>
        <p:nvSpPr>
          <p:cNvPr id="45" name="TextBox 44">
            <a:extLst>
              <a:ext uri="{FF2B5EF4-FFF2-40B4-BE49-F238E27FC236}">
                <a16:creationId xmlns:a16="http://schemas.microsoft.com/office/drawing/2014/main" id="{0F6E27C9-65FF-A46D-2FAA-2EE7D58843B3}"/>
              </a:ext>
            </a:extLst>
          </p:cNvPr>
          <p:cNvSpPr txBox="1"/>
          <p:nvPr/>
        </p:nvSpPr>
        <p:spPr>
          <a:xfrm>
            <a:off x="4924474" y="3460594"/>
            <a:ext cx="107542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Negative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Electrode</a:t>
            </a:r>
          </a:p>
        </p:txBody>
      </p:sp>
      <p:sp>
        <p:nvSpPr>
          <p:cNvPr id="48" name="Plus Sign 47">
            <a:extLst>
              <a:ext uri="{FF2B5EF4-FFF2-40B4-BE49-F238E27FC236}">
                <a16:creationId xmlns:a16="http://schemas.microsoft.com/office/drawing/2014/main" id="{511DE986-45B1-F3CB-D0D5-3A58983AEB02}"/>
              </a:ext>
            </a:extLst>
          </p:cNvPr>
          <p:cNvSpPr/>
          <p:nvPr/>
        </p:nvSpPr>
        <p:spPr>
          <a:xfrm>
            <a:off x="1291175" y="1263583"/>
            <a:ext cx="708660" cy="6307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Minus Sign 48">
            <a:extLst>
              <a:ext uri="{FF2B5EF4-FFF2-40B4-BE49-F238E27FC236}">
                <a16:creationId xmlns:a16="http://schemas.microsoft.com/office/drawing/2014/main" id="{C30C76CA-3726-32E9-6911-59A490F4A70E}"/>
              </a:ext>
            </a:extLst>
          </p:cNvPr>
          <p:cNvSpPr/>
          <p:nvPr/>
        </p:nvSpPr>
        <p:spPr>
          <a:xfrm>
            <a:off x="4504629" y="1263583"/>
            <a:ext cx="708659" cy="52950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 name="Straight Connector 49">
            <a:extLst>
              <a:ext uri="{FF2B5EF4-FFF2-40B4-BE49-F238E27FC236}">
                <a16:creationId xmlns:a16="http://schemas.microsoft.com/office/drawing/2014/main" id="{E37B19FF-BEB3-3CC7-E848-D5663D1B97AD}"/>
              </a:ext>
            </a:extLst>
          </p:cNvPr>
          <p:cNvCxnSpPr>
            <a:cxnSpLocks/>
          </p:cNvCxnSpPr>
          <p:nvPr/>
        </p:nvCxnSpPr>
        <p:spPr>
          <a:xfrm>
            <a:off x="1992331" y="2704292"/>
            <a:ext cx="0" cy="2575194"/>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5EA2D9D-1D0B-BEE1-4872-786D1823B1C2}"/>
              </a:ext>
            </a:extLst>
          </p:cNvPr>
          <p:cNvCxnSpPr>
            <a:cxnSpLocks/>
          </p:cNvCxnSpPr>
          <p:nvPr/>
        </p:nvCxnSpPr>
        <p:spPr>
          <a:xfrm>
            <a:off x="4553748" y="2811076"/>
            <a:ext cx="0" cy="2575194"/>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ED70A28-395E-AE98-7971-C9A52C5DED10}"/>
              </a:ext>
            </a:extLst>
          </p:cNvPr>
          <p:cNvSpPr txBox="1"/>
          <p:nvPr/>
        </p:nvSpPr>
        <p:spPr>
          <a:xfrm rot="16200000">
            <a:off x="789469" y="3914007"/>
            <a:ext cx="20363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oil flow</a:t>
            </a:r>
          </a:p>
        </p:txBody>
      </p:sp>
      <p:sp>
        <p:nvSpPr>
          <p:cNvPr id="54" name="TextBox 53">
            <a:extLst>
              <a:ext uri="{FF2B5EF4-FFF2-40B4-BE49-F238E27FC236}">
                <a16:creationId xmlns:a16="http://schemas.microsoft.com/office/drawing/2014/main" id="{0A91785B-642E-8CF8-2C83-FA758B8574BC}"/>
              </a:ext>
            </a:extLst>
          </p:cNvPr>
          <p:cNvSpPr txBox="1"/>
          <p:nvPr/>
        </p:nvSpPr>
        <p:spPr>
          <a:xfrm rot="5400000">
            <a:off x="3719010" y="3920380"/>
            <a:ext cx="20363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oil flow</a:t>
            </a:r>
          </a:p>
        </p:txBody>
      </p:sp>
      <p:grpSp>
        <p:nvGrpSpPr>
          <p:cNvPr id="65" name="Group 64">
            <a:extLst>
              <a:ext uri="{FF2B5EF4-FFF2-40B4-BE49-F238E27FC236}">
                <a16:creationId xmlns:a16="http://schemas.microsoft.com/office/drawing/2014/main" id="{6DE78AC0-E840-0349-C6CC-20E30A94A362}"/>
              </a:ext>
            </a:extLst>
          </p:cNvPr>
          <p:cNvGrpSpPr/>
          <p:nvPr/>
        </p:nvGrpSpPr>
        <p:grpSpPr>
          <a:xfrm>
            <a:off x="1625740" y="854200"/>
            <a:ext cx="3278969" cy="369332"/>
            <a:chOff x="1645511" y="5847200"/>
            <a:chExt cx="3278969" cy="369332"/>
          </a:xfrm>
        </p:grpSpPr>
        <p:cxnSp>
          <p:nvCxnSpPr>
            <p:cNvPr id="55" name="Straight Connector 54">
              <a:extLst>
                <a:ext uri="{FF2B5EF4-FFF2-40B4-BE49-F238E27FC236}">
                  <a16:creationId xmlns:a16="http://schemas.microsoft.com/office/drawing/2014/main" id="{5A6A41C5-43E2-B529-2375-119BFBAF06A9}"/>
                </a:ext>
              </a:extLst>
            </p:cNvPr>
            <p:cNvCxnSpPr>
              <a:cxnSpLocks/>
            </p:cNvCxnSpPr>
            <p:nvPr/>
          </p:nvCxnSpPr>
          <p:spPr>
            <a:xfrm flipH="1">
              <a:off x="1645511" y="5870337"/>
              <a:ext cx="3278969" cy="0"/>
            </a:xfrm>
            <a:prstGeom prst="line">
              <a:avLst/>
            </a:prstGeom>
            <a:ln w="19050">
              <a:solidFill>
                <a:schemeClr val="bg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79C9FE7-9BF6-FFDF-61D2-6EA4CBCA2602}"/>
                </a:ext>
              </a:extLst>
            </p:cNvPr>
            <p:cNvSpPr txBox="1"/>
            <p:nvPr/>
          </p:nvSpPr>
          <p:spPr>
            <a:xfrm>
              <a:off x="2132680" y="5847200"/>
              <a:ext cx="23542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applied voltage of 10kV</a:t>
              </a:r>
            </a:p>
          </p:txBody>
        </p:sp>
      </p:grpSp>
      <p:grpSp>
        <p:nvGrpSpPr>
          <p:cNvPr id="63" name="Group 62">
            <a:extLst>
              <a:ext uri="{FF2B5EF4-FFF2-40B4-BE49-F238E27FC236}">
                <a16:creationId xmlns:a16="http://schemas.microsoft.com/office/drawing/2014/main" id="{2CA35496-8F6E-4ABD-1B9E-A3D8DCD399B9}"/>
              </a:ext>
            </a:extLst>
          </p:cNvPr>
          <p:cNvGrpSpPr/>
          <p:nvPr/>
        </p:nvGrpSpPr>
        <p:grpSpPr>
          <a:xfrm>
            <a:off x="1291176" y="5099963"/>
            <a:ext cx="708659" cy="632460"/>
            <a:chOff x="2660500" y="4785360"/>
            <a:chExt cx="708659" cy="632460"/>
          </a:xfrm>
        </p:grpSpPr>
        <p:sp>
          <p:nvSpPr>
            <p:cNvPr id="59" name="Oval 58">
              <a:extLst>
                <a:ext uri="{FF2B5EF4-FFF2-40B4-BE49-F238E27FC236}">
                  <a16:creationId xmlns:a16="http://schemas.microsoft.com/office/drawing/2014/main" id="{47566D89-F4A5-97FC-F112-720F0C1E4487}"/>
                </a:ext>
              </a:extLst>
            </p:cNvPr>
            <p:cNvSpPr/>
            <p:nvPr/>
          </p:nvSpPr>
          <p:spPr>
            <a:xfrm>
              <a:off x="2667000" y="4785360"/>
              <a:ext cx="660285" cy="6324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Minus Sign 59">
              <a:extLst>
                <a:ext uri="{FF2B5EF4-FFF2-40B4-BE49-F238E27FC236}">
                  <a16:creationId xmlns:a16="http://schemas.microsoft.com/office/drawing/2014/main" id="{CA856191-24C6-4CAC-7EAC-BC17A7B78818}"/>
                </a:ext>
              </a:extLst>
            </p:cNvPr>
            <p:cNvSpPr/>
            <p:nvPr/>
          </p:nvSpPr>
          <p:spPr>
            <a:xfrm>
              <a:off x="2660500" y="4866652"/>
              <a:ext cx="708659" cy="529507"/>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1" name="Straight Connector 60">
            <a:extLst>
              <a:ext uri="{FF2B5EF4-FFF2-40B4-BE49-F238E27FC236}">
                <a16:creationId xmlns:a16="http://schemas.microsoft.com/office/drawing/2014/main" id="{639A7C48-6BAE-B0E3-5C4B-A96C01DC6E0B}"/>
              </a:ext>
            </a:extLst>
          </p:cNvPr>
          <p:cNvCxnSpPr>
            <a:cxnSpLocks/>
          </p:cNvCxnSpPr>
          <p:nvPr/>
        </p:nvCxnSpPr>
        <p:spPr>
          <a:xfrm>
            <a:off x="2075983" y="5431302"/>
            <a:ext cx="1362601" cy="7037"/>
          </a:xfrm>
          <a:prstGeom prst="line">
            <a:avLst/>
          </a:prstGeom>
          <a:ln w="19050">
            <a:solidFill>
              <a:schemeClr val="bg1"/>
            </a:solidFill>
            <a:prstDash val="lgDash"/>
            <a:headEnd type="arrow"/>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534D5AF-C588-437D-156C-49A338FAA25E}"/>
              </a:ext>
            </a:extLst>
          </p:cNvPr>
          <p:cNvSpPr txBox="1"/>
          <p:nvPr/>
        </p:nvSpPr>
        <p:spPr>
          <a:xfrm>
            <a:off x="2000649" y="5520973"/>
            <a:ext cx="15156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movement of the negatively charged particles</a:t>
            </a:r>
          </a:p>
        </p:txBody>
      </p:sp>
      <p:grpSp>
        <p:nvGrpSpPr>
          <p:cNvPr id="72" name="Group 71">
            <a:extLst>
              <a:ext uri="{FF2B5EF4-FFF2-40B4-BE49-F238E27FC236}">
                <a16:creationId xmlns:a16="http://schemas.microsoft.com/office/drawing/2014/main" id="{47847A49-FC41-2CB3-8933-92CC001E0A3A}"/>
              </a:ext>
            </a:extLst>
          </p:cNvPr>
          <p:cNvGrpSpPr/>
          <p:nvPr/>
        </p:nvGrpSpPr>
        <p:grpSpPr>
          <a:xfrm>
            <a:off x="4530507" y="2017434"/>
            <a:ext cx="708660" cy="632460"/>
            <a:chOff x="2571279" y="3125505"/>
            <a:chExt cx="708660" cy="632460"/>
          </a:xfrm>
        </p:grpSpPr>
        <p:sp>
          <p:nvSpPr>
            <p:cNvPr id="69" name="Oval 68">
              <a:extLst>
                <a:ext uri="{FF2B5EF4-FFF2-40B4-BE49-F238E27FC236}">
                  <a16:creationId xmlns:a16="http://schemas.microsoft.com/office/drawing/2014/main" id="{EF9188FD-56D9-6589-678D-038C905AB487}"/>
                </a:ext>
              </a:extLst>
            </p:cNvPr>
            <p:cNvSpPr/>
            <p:nvPr/>
          </p:nvSpPr>
          <p:spPr>
            <a:xfrm>
              <a:off x="2592301" y="3125505"/>
              <a:ext cx="660285" cy="6324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lus Sign 70">
              <a:extLst>
                <a:ext uri="{FF2B5EF4-FFF2-40B4-BE49-F238E27FC236}">
                  <a16:creationId xmlns:a16="http://schemas.microsoft.com/office/drawing/2014/main" id="{D49E5A31-2EB7-43C1-93EB-5433BA1BA9BF}"/>
                </a:ext>
              </a:extLst>
            </p:cNvPr>
            <p:cNvSpPr/>
            <p:nvPr/>
          </p:nvSpPr>
          <p:spPr>
            <a:xfrm>
              <a:off x="2571279" y="3126385"/>
              <a:ext cx="708660" cy="6307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1" name="Straight Connector 80">
            <a:extLst>
              <a:ext uri="{FF2B5EF4-FFF2-40B4-BE49-F238E27FC236}">
                <a16:creationId xmlns:a16="http://schemas.microsoft.com/office/drawing/2014/main" id="{E8E16B03-99A9-453E-CC35-AD3919937A9E}"/>
              </a:ext>
            </a:extLst>
          </p:cNvPr>
          <p:cNvCxnSpPr>
            <a:cxnSpLocks/>
          </p:cNvCxnSpPr>
          <p:nvPr/>
        </p:nvCxnSpPr>
        <p:spPr>
          <a:xfrm flipH="1">
            <a:off x="3142028" y="2333664"/>
            <a:ext cx="1362601" cy="0"/>
          </a:xfrm>
          <a:prstGeom prst="line">
            <a:avLst/>
          </a:prstGeom>
          <a:ln w="19050">
            <a:solidFill>
              <a:schemeClr val="bg1"/>
            </a:solidFill>
            <a:prstDash val="lgDash"/>
            <a:headEnd type="arrow"/>
            <a:tailEnd type="non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DF733CA-D7AF-0AAC-9BB1-FB28515F5A82}"/>
              </a:ext>
            </a:extLst>
          </p:cNvPr>
          <p:cNvSpPr txBox="1"/>
          <p:nvPr/>
        </p:nvSpPr>
        <p:spPr>
          <a:xfrm>
            <a:off x="3167909" y="1359885"/>
            <a:ext cx="15156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movement of the positively charged particles</a:t>
            </a:r>
          </a:p>
        </p:txBody>
      </p:sp>
      <p:grpSp>
        <p:nvGrpSpPr>
          <p:cNvPr id="86" name="Group 85">
            <a:extLst>
              <a:ext uri="{FF2B5EF4-FFF2-40B4-BE49-F238E27FC236}">
                <a16:creationId xmlns:a16="http://schemas.microsoft.com/office/drawing/2014/main" id="{02DE5470-E035-DE59-0BEF-F2A33F7D43FB}"/>
              </a:ext>
            </a:extLst>
          </p:cNvPr>
          <p:cNvGrpSpPr/>
          <p:nvPr/>
        </p:nvGrpSpPr>
        <p:grpSpPr>
          <a:xfrm>
            <a:off x="2955880" y="3538984"/>
            <a:ext cx="660285" cy="650924"/>
            <a:chOff x="2667000" y="4785360"/>
            <a:chExt cx="660285" cy="650924"/>
          </a:xfrm>
        </p:grpSpPr>
        <p:sp>
          <p:nvSpPr>
            <p:cNvPr id="87" name="Oval 86">
              <a:extLst>
                <a:ext uri="{FF2B5EF4-FFF2-40B4-BE49-F238E27FC236}">
                  <a16:creationId xmlns:a16="http://schemas.microsoft.com/office/drawing/2014/main" id="{B54705A3-37C5-86C7-9927-B4DC177BCCAF}"/>
                </a:ext>
              </a:extLst>
            </p:cNvPr>
            <p:cNvSpPr/>
            <p:nvPr/>
          </p:nvSpPr>
          <p:spPr>
            <a:xfrm>
              <a:off x="2667000" y="4785360"/>
              <a:ext cx="660285" cy="63246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Minus Sign 87">
              <a:extLst>
                <a:ext uri="{FF2B5EF4-FFF2-40B4-BE49-F238E27FC236}">
                  <a16:creationId xmlns:a16="http://schemas.microsoft.com/office/drawing/2014/main" id="{BBA72195-1EF8-ED7C-6EFD-A89E0AD85DD7}"/>
                </a:ext>
              </a:extLst>
            </p:cNvPr>
            <p:cNvSpPr/>
            <p:nvPr/>
          </p:nvSpPr>
          <p:spPr>
            <a:xfrm>
              <a:off x="2798349" y="5114316"/>
              <a:ext cx="397586" cy="32196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9" name="Plus Sign 88">
            <a:extLst>
              <a:ext uri="{FF2B5EF4-FFF2-40B4-BE49-F238E27FC236}">
                <a16:creationId xmlns:a16="http://schemas.microsoft.com/office/drawing/2014/main" id="{17E0F1DB-94D5-DC0C-19DD-4295B7AB07E2}"/>
              </a:ext>
            </a:extLst>
          </p:cNvPr>
          <p:cNvSpPr/>
          <p:nvPr/>
        </p:nvSpPr>
        <p:spPr>
          <a:xfrm>
            <a:off x="3036207" y="3533126"/>
            <a:ext cx="507637" cy="49472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76035"/>
      </p:ext>
    </p:extLst>
  </p:cSld>
  <p:clrMapOvr>
    <a:masterClrMapping/>
  </p:clrMapOvr>
  <mc:AlternateContent xmlns:mc="http://schemas.openxmlformats.org/markup-compatibility/2006" xmlns:p14="http://schemas.microsoft.com/office/powerpoint/2010/main">
    <mc:Choice Requires="p14">
      <p:transition spd="slow" p14:dur="2000" advTm="43097"/>
    </mc:Choice>
    <mc:Fallback xmlns="">
      <p:transition spd="slow" advTm="430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white"/>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2" name="Straight Connector 1">
            <a:extLst>
              <a:ext uri="{FF2B5EF4-FFF2-40B4-BE49-F238E27FC236}">
                <a16:creationId xmlns:a16="http://schemas.microsoft.com/office/drawing/2014/main" id="{BBADFE9B-D8DF-7C58-325B-599801257C26}"/>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AutoShape 250">
            <a:extLst>
              <a:ext uri="{FF2B5EF4-FFF2-40B4-BE49-F238E27FC236}">
                <a16:creationId xmlns:a16="http://schemas.microsoft.com/office/drawing/2014/main" id="{E2714B0F-31EF-F0EB-CE93-B70AC45CE884}"/>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24" name="Straight Connector 23">
            <a:extLst>
              <a:ext uri="{FF2B5EF4-FFF2-40B4-BE49-F238E27FC236}">
                <a16:creationId xmlns:a16="http://schemas.microsoft.com/office/drawing/2014/main" id="{00CBB900-DDB5-F900-55B5-3BD4DF2D1125}"/>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AutoShape 249">
            <a:extLst>
              <a:ext uri="{FF2B5EF4-FFF2-40B4-BE49-F238E27FC236}">
                <a16:creationId xmlns:a16="http://schemas.microsoft.com/office/drawing/2014/main" id="{2D46E03F-A2E2-E8B7-8EB1-8EAA0E96C7F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9">
            <a:extLst>
              <a:ext uri="{FF2B5EF4-FFF2-40B4-BE49-F238E27FC236}">
                <a16:creationId xmlns:a16="http://schemas.microsoft.com/office/drawing/2014/main" id="{24820087-6DD1-6228-F10D-087B95A1F4AF}"/>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Graphic 26" descr="Checkmark">
            <a:extLst>
              <a:ext uri="{FF2B5EF4-FFF2-40B4-BE49-F238E27FC236}">
                <a16:creationId xmlns:a16="http://schemas.microsoft.com/office/drawing/2014/main" id="{9F1A4700-8839-075B-3E02-3D9AE2716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5" y="1143217"/>
            <a:ext cx="460923" cy="460923"/>
          </a:xfrm>
          <a:prstGeom prst="rect">
            <a:avLst/>
          </a:prstGeom>
          <a:effectLst/>
        </p:spPr>
      </p:pic>
      <p:pic>
        <p:nvPicPr>
          <p:cNvPr id="28" name="Graphic 27" descr="Checkmark">
            <a:extLst>
              <a:ext uri="{FF2B5EF4-FFF2-40B4-BE49-F238E27FC236}">
                <a16:creationId xmlns:a16="http://schemas.microsoft.com/office/drawing/2014/main" id="{C9F4808F-416C-34C2-D85B-CE5AF9579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5" y="2702405"/>
            <a:ext cx="460923" cy="460923"/>
          </a:xfrm>
          <a:prstGeom prst="rect">
            <a:avLst/>
          </a:prstGeom>
          <a:effectLst/>
        </p:spPr>
      </p:pic>
      <p:sp>
        <p:nvSpPr>
          <p:cNvPr id="29" name="TextBox 28">
            <a:extLst>
              <a:ext uri="{FF2B5EF4-FFF2-40B4-BE49-F238E27FC236}">
                <a16:creationId xmlns:a16="http://schemas.microsoft.com/office/drawing/2014/main" id="{F7E84944-75D3-5A23-D1C5-EE3824D7328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30" name="AutoShape 249">
            <a:extLst>
              <a:ext uri="{FF2B5EF4-FFF2-40B4-BE49-F238E27FC236}">
                <a16:creationId xmlns:a16="http://schemas.microsoft.com/office/drawing/2014/main" id="{440FF29E-D07E-683A-1D7F-B9631F454008}"/>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Graphic 30" descr="Checkmark">
            <a:extLst>
              <a:ext uri="{FF2B5EF4-FFF2-40B4-BE49-F238E27FC236}">
                <a16:creationId xmlns:a16="http://schemas.microsoft.com/office/drawing/2014/main" id="{FED5CF68-A538-7952-7C6C-3A1EA09B9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4" y="3566378"/>
            <a:ext cx="460923" cy="460923"/>
          </a:xfrm>
          <a:prstGeom prst="rect">
            <a:avLst/>
          </a:prstGeom>
          <a:effectLst/>
        </p:spPr>
      </p:pic>
      <p:pic>
        <p:nvPicPr>
          <p:cNvPr id="32" name="Graphic 31" descr="Checkmark">
            <a:extLst>
              <a:ext uri="{FF2B5EF4-FFF2-40B4-BE49-F238E27FC236}">
                <a16:creationId xmlns:a16="http://schemas.microsoft.com/office/drawing/2014/main" id="{30785C7B-5C60-5B5A-5D21-4CE26A6F2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195" y="1944345"/>
            <a:ext cx="460923" cy="460923"/>
          </a:xfrm>
          <a:prstGeom prst="rect">
            <a:avLst/>
          </a:prstGeom>
          <a:effectLst/>
        </p:spPr>
      </p:pic>
      <p:sp>
        <p:nvSpPr>
          <p:cNvPr id="33" name="TextBox 32">
            <a:extLst>
              <a:ext uri="{FF2B5EF4-FFF2-40B4-BE49-F238E27FC236}">
                <a16:creationId xmlns:a16="http://schemas.microsoft.com/office/drawing/2014/main" id="{C94E6D15-613D-EA8F-6419-47A7D770B012}"/>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EOC has the ability to eliminates any kinds and sizes of contaminants including sub-micron contaminants</a:t>
            </a:r>
          </a:p>
        </p:txBody>
      </p:sp>
      <p:sp>
        <p:nvSpPr>
          <p:cNvPr id="34" name="TextBox 33">
            <a:extLst>
              <a:ext uri="{FF2B5EF4-FFF2-40B4-BE49-F238E27FC236}">
                <a16:creationId xmlns:a16="http://schemas.microsoft.com/office/drawing/2014/main" id="{0D74D521-F901-7956-6E37-D1BDC0D769F0}"/>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Combined both the principle of electrophoresis &amp; dielectrophoresis</a:t>
            </a:r>
          </a:p>
        </p:txBody>
      </p:sp>
      <p:cxnSp>
        <p:nvCxnSpPr>
          <p:cNvPr id="35" name="AutoShape 249">
            <a:extLst>
              <a:ext uri="{FF2B5EF4-FFF2-40B4-BE49-F238E27FC236}">
                <a16:creationId xmlns:a16="http://schemas.microsoft.com/office/drawing/2014/main" id="{C031F111-AA5D-983A-098B-8DB8CAE61702}"/>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68650D4E-D00A-E412-D796-B3A5D4C2475D}"/>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37" name="Graphic 36" descr="Checkmark">
            <a:extLst>
              <a:ext uri="{FF2B5EF4-FFF2-40B4-BE49-F238E27FC236}">
                <a16:creationId xmlns:a16="http://schemas.microsoft.com/office/drawing/2014/main" id="{45E20E26-360B-A36E-ED10-FBF7D72FB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6129" y="4485532"/>
            <a:ext cx="460923" cy="460923"/>
          </a:xfrm>
          <a:prstGeom prst="rect">
            <a:avLst/>
          </a:prstGeom>
          <a:effectLst/>
        </p:spPr>
      </p:pic>
      <p:sp>
        <p:nvSpPr>
          <p:cNvPr id="38" name="TextBox 37">
            <a:extLst>
              <a:ext uri="{FF2B5EF4-FFF2-40B4-BE49-F238E27FC236}">
                <a16:creationId xmlns:a16="http://schemas.microsoft.com/office/drawing/2014/main" id="{EB05F1AE-207C-5095-3F30-0061ED8465A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39" name="AutoShape 249">
            <a:extLst>
              <a:ext uri="{FF2B5EF4-FFF2-40B4-BE49-F238E27FC236}">
                <a16:creationId xmlns:a16="http://schemas.microsoft.com/office/drawing/2014/main" id="{E8DE2EB1-8208-BE62-682F-C6C7A406599F}"/>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2FA31B89-803F-2420-9675-E6E169C23018}"/>
              </a:ext>
            </a:extLst>
          </p:cNvPr>
          <p:cNvCxnSpPr>
            <a:cxnSpLocks/>
          </p:cNvCxnSpPr>
          <p:nvPr/>
        </p:nvCxnSpPr>
        <p:spPr>
          <a:xfrm>
            <a:off x="1645505" y="1887287"/>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8E61370-E498-25EC-661B-D09ED3F46901}"/>
              </a:ext>
            </a:extLst>
          </p:cNvPr>
          <p:cNvCxnSpPr>
            <a:cxnSpLocks/>
          </p:cNvCxnSpPr>
          <p:nvPr/>
        </p:nvCxnSpPr>
        <p:spPr>
          <a:xfrm>
            <a:off x="4884837" y="1836939"/>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056DC8D-93C0-A3DF-4762-B614CD921A44}"/>
              </a:ext>
            </a:extLst>
          </p:cNvPr>
          <p:cNvSpPr txBox="1"/>
          <p:nvPr/>
        </p:nvSpPr>
        <p:spPr>
          <a:xfrm>
            <a:off x="523594" y="3510943"/>
            <a:ext cx="107542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Electrode</a:t>
            </a:r>
          </a:p>
        </p:txBody>
      </p:sp>
      <p:sp>
        <p:nvSpPr>
          <p:cNvPr id="45" name="TextBox 44">
            <a:extLst>
              <a:ext uri="{FF2B5EF4-FFF2-40B4-BE49-F238E27FC236}">
                <a16:creationId xmlns:a16="http://schemas.microsoft.com/office/drawing/2014/main" id="{0F6E27C9-65FF-A46D-2FAA-2EE7D58843B3}"/>
              </a:ext>
            </a:extLst>
          </p:cNvPr>
          <p:cNvSpPr txBox="1"/>
          <p:nvPr/>
        </p:nvSpPr>
        <p:spPr>
          <a:xfrm>
            <a:off x="4924474" y="3460594"/>
            <a:ext cx="107542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Negative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Electrode</a:t>
            </a:r>
          </a:p>
        </p:txBody>
      </p:sp>
      <p:sp>
        <p:nvSpPr>
          <p:cNvPr id="48" name="Plus Sign 47">
            <a:extLst>
              <a:ext uri="{FF2B5EF4-FFF2-40B4-BE49-F238E27FC236}">
                <a16:creationId xmlns:a16="http://schemas.microsoft.com/office/drawing/2014/main" id="{511DE986-45B1-F3CB-D0D5-3A58983AEB02}"/>
              </a:ext>
            </a:extLst>
          </p:cNvPr>
          <p:cNvSpPr/>
          <p:nvPr/>
        </p:nvSpPr>
        <p:spPr>
          <a:xfrm>
            <a:off x="1291175" y="1263583"/>
            <a:ext cx="708660" cy="6307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Minus Sign 48">
            <a:extLst>
              <a:ext uri="{FF2B5EF4-FFF2-40B4-BE49-F238E27FC236}">
                <a16:creationId xmlns:a16="http://schemas.microsoft.com/office/drawing/2014/main" id="{C30C76CA-3726-32E9-6911-59A490F4A70E}"/>
              </a:ext>
            </a:extLst>
          </p:cNvPr>
          <p:cNvSpPr/>
          <p:nvPr/>
        </p:nvSpPr>
        <p:spPr>
          <a:xfrm>
            <a:off x="4504629" y="1263583"/>
            <a:ext cx="708659" cy="52950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 name="Straight Connector 49">
            <a:extLst>
              <a:ext uri="{FF2B5EF4-FFF2-40B4-BE49-F238E27FC236}">
                <a16:creationId xmlns:a16="http://schemas.microsoft.com/office/drawing/2014/main" id="{E37B19FF-BEB3-3CC7-E848-D5663D1B97AD}"/>
              </a:ext>
            </a:extLst>
          </p:cNvPr>
          <p:cNvCxnSpPr>
            <a:cxnSpLocks/>
          </p:cNvCxnSpPr>
          <p:nvPr/>
        </p:nvCxnSpPr>
        <p:spPr>
          <a:xfrm>
            <a:off x="1992331" y="2704292"/>
            <a:ext cx="0" cy="2575194"/>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5EA2D9D-1D0B-BEE1-4872-786D1823B1C2}"/>
              </a:ext>
            </a:extLst>
          </p:cNvPr>
          <p:cNvCxnSpPr>
            <a:cxnSpLocks/>
          </p:cNvCxnSpPr>
          <p:nvPr/>
        </p:nvCxnSpPr>
        <p:spPr>
          <a:xfrm>
            <a:off x="4553748" y="2811076"/>
            <a:ext cx="0" cy="2575194"/>
          </a:xfrm>
          <a:prstGeom prst="line">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ED70A28-395E-AE98-7971-C9A52C5DED10}"/>
              </a:ext>
            </a:extLst>
          </p:cNvPr>
          <p:cNvSpPr txBox="1"/>
          <p:nvPr/>
        </p:nvSpPr>
        <p:spPr>
          <a:xfrm rot="16200000">
            <a:off x="789469" y="3914007"/>
            <a:ext cx="20363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oil flow</a:t>
            </a:r>
          </a:p>
        </p:txBody>
      </p:sp>
      <p:sp>
        <p:nvSpPr>
          <p:cNvPr id="54" name="TextBox 53">
            <a:extLst>
              <a:ext uri="{FF2B5EF4-FFF2-40B4-BE49-F238E27FC236}">
                <a16:creationId xmlns:a16="http://schemas.microsoft.com/office/drawing/2014/main" id="{0A91785B-642E-8CF8-2C83-FA758B8574BC}"/>
              </a:ext>
            </a:extLst>
          </p:cNvPr>
          <p:cNvSpPr txBox="1"/>
          <p:nvPr/>
        </p:nvSpPr>
        <p:spPr>
          <a:xfrm rot="5400000">
            <a:off x="3719010" y="3920380"/>
            <a:ext cx="20363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oil flow</a:t>
            </a:r>
          </a:p>
        </p:txBody>
      </p:sp>
      <p:grpSp>
        <p:nvGrpSpPr>
          <p:cNvPr id="65" name="Group 64">
            <a:extLst>
              <a:ext uri="{FF2B5EF4-FFF2-40B4-BE49-F238E27FC236}">
                <a16:creationId xmlns:a16="http://schemas.microsoft.com/office/drawing/2014/main" id="{6DE78AC0-E840-0349-C6CC-20E30A94A362}"/>
              </a:ext>
            </a:extLst>
          </p:cNvPr>
          <p:cNvGrpSpPr/>
          <p:nvPr/>
        </p:nvGrpSpPr>
        <p:grpSpPr>
          <a:xfrm>
            <a:off x="1625740" y="854200"/>
            <a:ext cx="3278969" cy="369332"/>
            <a:chOff x="1645511" y="5847200"/>
            <a:chExt cx="3278969" cy="369332"/>
          </a:xfrm>
        </p:grpSpPr>
        <p:cxnSp>
          <p:nvCxnSpPr>
            <p:cNvPr id="55" name="Straight Connector 54">
              <a:extLst>
                <a:ext uri="{FF2B5EF4-FFF2-40B4-BE49-F238E27FC236}">
                  <a16:creationId xmlns:a16="http://schemas.microsoft.com/office/drawing/2014/main" id="{5A6A41C5-43E2-B529-2375-119BFBAF06A9}"/>
                </a:ext>
              </a:extLst>
            </p:cNvPr>
            <p:cNvCxnSpPr>
              <a:cxnSpLocks/>
            </p:cNvCxnSpPr>
            <p:nvPr/>
          </p:nvCxnSpPr>
          <p:spPr>
            <a:xfrm flipH="1">
              <a:off x="1645511" y="5870337"/>
              <a:ext cx="3278969" cy="0"/>
            </a:xfrm>
            <a:prstGeom prst="line">
              <a:avLst/>
            </a:prstGeom>
            <a:ln w="19050">
              <a:solidFill>
                <a:schemeClr val="bg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79C9FE7-9BF6-FFDF-61D2-6EA4CBCA2602}"/>
                </a:ext>
              </a:extLst>
            </p:cNvPr>
            <p:cNvSpPr txBox="1"/>
            <p:nvPr/>
          </p:nvSpPr>
          <p:spPr>
            <a:xfrm>
              <a:off x="2132680" y="5847200"/>
              <a:ext cx="23542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white"/>
                  </a:solidFill>
                  <a:effectLst/>
                  <a:uLnTx/>
                  <a:uFillTx/>
                  <a:latin typeface="Calibri Light" panose="020F0302020204030204"/>
                  <a:ea typeface="+mn-ea"/>
                  <a:cs typeface="+mn-cs"/>
                </a:rPr>
                <a:t>applied voltage of 10kV</a:t>
              </a:r>
            </a:p>
          </p:txBody>
        </p:sp>
      </p:grpSp>
      <p:grpSp>
        <p:nvGrpSpPr>
          <p:cNvPr id="63" name="Group 62">
            <a:extLst>
              <a:ext uri="{FF2B5EF4-FFF2-40B4-BE49-F238E27FC236}">
                <a16:creationId xmlns:a16="http://schemas.microsoft.com/office/drawing/2014/main" id="{2CA35496-8F6E-4ABD-1B9E-A3D8DCD399B9}"/>
              </a:ext>
            </a:extLst>
          </p:cNvPr>
          <p:cNvGrpSpPr/>
          <p:nvPr/>
        </p:nvGrpSpPr>
        <p:grpSpPr>
          <a:xfrm>
            <a:off x="1291176" y="5099963"/>
            <a:ext cx="708659" cy="632460"/>
            <a:chOff x="2660500" y="4785360"/>
            <a:chExt cx="708659" cy="632460"/>
          </a:xfrm>
        </p:grpSpPr>
        <p:sp>
          <p:nvSpPr>
            <p:cNvPr id="59" name="Oval 58">
              <a:extLst>
                <a:ext uri="{FF2B5EF4-FFF2-40B4-BE49-F238E27FC236}">
                  <a16:creationId xmlns:a16="http://schemas.microsoft.com/office/drawing/2014/main" id="{47566D89-F4A5-97FC-F112-720F0C1E4487}"/>
                </a:ext>
              </a:extLst>
            </p:cNvPr>
            <p:cNvSpPr/>
            <p:nvPr/>
          </p:nvSpPr>
          <p:spPr>
            <a:xfrm>
              <a:off x="2667000" y="4785360"/>
              <a:ext cx="660285" cy="6324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Minus Sign 59">
              <a:extLst>
                <a:ext uri="{FF2B5EF4-FFF2-40B4-BE49-F238E27FC236}">
                  <a16:creationId xmlns:a16="http://schemas.microsoft.com/office/drawing/2014/main" id="{CA856191-24C6-4CAC-7EAC-BC17A7B78818}"/>
                </a:ext>
              </a:extLst>
            </p:cNvPr>
            <p:cNvSpPr/>
            <p:nvPr/>
          </p:nvSpPr>
          <p:spPr>
            <a:xfrm>
              <a:off x="2660500" y="4866652"/>
              <a:ext cx="708659" cy="529507"/>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1" name="Straight Connector 60">
            <a:extLst>
              <a:ext uri="{FF2B5EF4-FFF2-40B4-BE49-F238E27FC236}">
                <a16:creationId xmlns:a16="http://schemas.microsoft.com/office/drawing/2014/main" id="{639A7C48-6BAE-B0E3-5C4B-A96C01DC6E0B}"/>
              </a:ext>
            </a:extLst>
          </p:cNvPr>
          <p:cNvCxnSpPr>
            <a:cxnSpLocks/>
          </p:cNvCxnSpPr>
          <p:nvPr/>
        </p:nvCxnSpPr>
        <p:spPr>
          <a:xfrm>
            <a:off x="2075983" y="5431302"/>
            <a:ext cx="1362601" cy="7037"/>
          </a:xfrm>
          <a:prstGeom prst="line">
            <a:avLst/>
          </a:prstGeom>
          <a:ln w="19050">
            <a:solidFill>
              <a:schemeClr val="bg1"/>
            </a:solidFill>
            <a:prstDash val="lgDash"/>
            <a:headEnd type="arrow"/>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534D5AF-C588-437D-156C-49A338FAA25E}"/>
              </a:ext>
            </a:extLst>
          </p:cNvPr>
          <p:cNvSpPr txBox="1"/>
          <p:nvPr/>
        </p:nvSpPr>
        <p:spPr>
          <a:xfrm>
            <a:off x="2000649" y="5520973"/>
            <a:ext cx="15156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movement of the negatively charged particles</a:t>
            </a:r>
          </a:p>
        </p:txBody>
      </p:sp>
      <p:grpSp>
        <p:nvGrpSpPr>
          <p:cNvPr id="72" name="Group 71">
            <a:extLst>
              <a:ext uri="{FF2B5EF4-FFF2-40B4-BE49-F238E27FC236}">
                <a16:creationId xmlns:a16="http://schemas.microsoft.com/office/drawing/2014/main" id="{47847A49-FC41-2CB3-8933-92CC001E0A3A}"/>
              </a:ext>
            </a:extLst>
          </p:cNvPr>
          <p:cNvGrpSpPr/>
          <p:nvPr/>
        </p:nvGrpSpPr>
        <p:grpSpPr>
          <a:xfrm>
            <a:off x="4530507" y="2017434"/>
            <a:ext cx="708660" cy="632460"/>
            <a:chOff x="2571279" y="3125505"/>
            <a:chExt cx="708660" cy="632460"/>
          </a:xfrm>
        </p:grpSpPr>
        <p:sp>
          <p:nvSpPr>
            <p:cNvPr id="69" name="Oval 68">
              <a:extLst>
                <a:ext uri="{FF2B5EF4-FFF2-40B4-BE49-F238E27FC236}">
                  <a16:creationId xmlns:a16="http://schemas.microsoft.com/office/drawing/2014/main" id="{EF9188FD-56D9-6589-678D-038C905AB487}"/>
                </a:ext>
              </a:extLst>
            </p:cNvPr>
            <p:cNvSpPr/>
            <p:nvPr/>
          </p:nvSpPr>
          <p:spPr>
            <a:xfrm>
              <a:off x="2592301" y="3125505"/>
              <a:ext cx="660285" cy="6324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lus Sign 70">
              <a:extLst>
                <a:ext uri="{FF2B5EF4-FFF2-40B4-BE49-F238E27FC236}">
                  <a16:creationId xmlns:a16="http://schemas.microsoft.com/office/drawing/2014/main" id="{D49E5A31-2EB7-43C1-93EB-5433BA1BA9BF}"/>
                </a:ext>
              </a:extLst>
            </p:cNvPr>
            <p:cNvSpPr/>
            <p:nvPr/>
          </p:nvSpPr>
          <p:spPr>
            <a:xfrm>
              <a:off x="2571279" y="3126385"/>
              <a:ext cx="708660" cy="6307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1" name="Straight Connector 80">
            <a:extLst>
              <a:ext uri="{FF2B5EF4-FFF2-40B4-BE49-F238E27FC236}">
                <a16:creationId xmlns:a16="http://schemas.microsoft.com/office/drawing/2014/main" id="{E8E16B03-99A9-453E-CC35-AD3919937A9E}"/>
              </a:ext>
            </a:extLst>
          </p:cNvPr>
          <p:cNvCxnSpPr>
            <a:cxnSpLocks/>
          </p:cNvCxnSpPr>
          <p:nvPr/>
        </p:nvCxnSpPr>
        <p:spPr>
          <a:xfrm flipH="1">
            <a:off x="3142028" y="2333664"/>
            <a:ext cx="1362601" cy="0"/>
          </a:xfrm>
          <a:prstGeom prst="line">
            <a:avLst/>
          </a:prstGeom>
          <a:ln w="19050">
            <a:solidFill>
              <a:schemeClr val="bg1"/>
            </a:solidFill>
            <a:prstDash val="lgDash"/>
            <a:headEnd type="arrow"/>
            <a:tailEnd type="non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DF733CA-D7AF-0AAC-9BB1-FB28515F5A82}"/>
              </a:ext>
            </a:extLst>
          </p:cNvPr>
          <p:cNvSpPr txBox="1"/>
          <p:nvPr/>
        </p:nvSpPr>
        <p:spPr>
          <a:xfrm>
            <a:off x="3167909" y="1359885"/>
            <a:ext cx="15156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Calibri Light" panose="020F0302020204030204"/>
                <a:ea typeface="+mn-ea"/>
                <a:cs typeface="+mn-cs"/>
              </a:rPr>
              <a:t>Direction of movement of the positively charged particles</a:t>
            </a:r>
          </a:p>
        </p:txBody>
      </p:sp>
      <p:grpSp>
        <p:nvGrpSpPr>
          <p:cNvPr id="86" name="Group 85">
            <a:extLst>
              <a:ext uri="{FF2B5EF4-FFF2-40B4-BE49-F238E27FC236}">
                <a16:creationId xmlns:a16="http://schemas.microsoft.com/office/drawing/2014/main" id="{02DE5470-E035-DE59-0BEF-F2A33F7D43FB}"/>
              </a:ext>
            </a:extLst>
          </p:cNvPr>
          <p:cNvGrpSpPr/>
          <p:nvPr/>
        </p:nvGrpSpPr>
        <p:grpSpPr>
          <a:xfrm>
            <a:off x="2955880" y="3538984"/>
            <a:ext cx="660285" cy="650924"/>
            <a:chOff x="2667000" y="4785360"/>
            <a:chExt cx="660285" cy="650924"/>
          </a:xfrm>
        </p:grpSpPr>
        <p:sp>
          <p:nvSpPr>
            <p:cNvPr id="87" name="Oval 86">
              <a:extLst>
                <a:ext uri="{FF2B5EF4-FFF2-40B4-BE49-F238E27FC236}">
                  <a16:creationId xmlns:a16="http://schemas.microsoft.com/office/drawing/2014/main" id="{B54705A3-37C5-86C7-9927-B4DC177BCCAF}"/>
                </a:ext>
              </a:extLst>
            </p:cNvPr>
            <p:cNvSpPr/>
            <p:nvPr/>
          </p:nvSpPr>
          <p:spPr>
            <a:xfrm>
              <a:off x="2667000" y="4785360"/>
              <a:ext cx="660285" cy="63246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Minus Sign 87">
              <a:extLst>
                <a:ext uri="{FF2B5EF4-FFF2-40B4-BE49-F238E27FC236}">
                  <a16:creationId xmlns:a16="http://schemas.microsoft.com/office/drawing/2014/main" id="{BBA72195-1EF8-ED7C-6EFD-A89E0AD85DD7}"/>
                </a:ext>
              </a:extLst>
            </p:cNvPr>
            <p:cNvSpPr/>
            <p:nvPr/>
          </p:nvSpPr>
          <p:spPr>
            <a:xfrm>
              <a:off x="2798349" y="5114316"/>
              <a:ext cx="397586" cy="32196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9" name="Plus Sign 88">
            <a:extLst>
              <a:ext uri="{FF2B5EF4-FFF2-40B4-BE49-F238E27FC236}">
                <a16:creationId xmlns:a16="http://schemas.microsoft.com/office/drawing/2014/main" id="{17E0F1DB-94D5-DC0C-19DD-4295B7AB07E2}"/>
              </a:ext>
            </a:extLst>
          </p:cNvPr>
          <p:cNvSpPr/>
          <p:nvPr/>
        </p:nvSpPr>
        <p:spPr>
          <a:xfrm>
            <a:off x="3036207" y="3533126"/>
            <a:ext cx="507637" cy="49472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66874"/>
      </p:ext>
    </p:extLst>
  </p:cSld>
  <p:clrMapOvr>
    <a:masterClrMapping/>
  </p:clrMapOvr>
  <mc:AlternateContent xmlns:mc="http://schemas.openxmlformats.org/markup-compatibility/2006" xmlns:p14="http://schemas.microsoft.com/office/powerpoint/2010/main">
    <mc:Choice Requires="p14">
      <p:transition spd="slow" p14:dur="2000" advTm="25883"/>
    </mc:Choice>
    <mc:Fallback xmlns="">
      <p:transition spd="slow" advTm="2588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384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66B0F-604F-5C29-78B7-7040CBB5123A}"/>
              </a:ext>
            </a:extLst>
          </p:cNvPr>
          <p:cNvSpPr txBox="1"/>
          <p:nvPr/>
        </p:nvSpPr>
        <p:spPr>
          <a:xfrm>
            <a:off x="4063040" y="6581001"/>
            <a:ext cx="41316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4472C4">
                    <a:lumMod val="20000"/>
                    <a:lumOff val="80000"/>
                  </a:srgbClr>
                </a:solidFill>
                <a:effectLst/>
                <a:uLnTx/>
                <a:uFillTx/>
                <a:latin typeface="Calibri Light" panose="020F0302020204030204"/>
                <a:ea typeface="+mn-ea"/>
                <a:cs typeface="+mn-cs"/>
              </a:rPr>
              <a:t>Copyright 2024 © Focus Machinery Pte Ltd. All Rights Reserved.</a:t>
            </a:r>
          </a:p>
        </p:txBody>
      </p:sp>
      <p:sp>
        <p:nvSpPr>
          <p:cNvPr id="3" name="Title 1">
            <a:extLst>
              <a:ext uri="{FF2B5EF4-FFF2-40B4-BE49-F238E27FC236}">
                <a16:creationId xmlns:a16="http://schemas.microsoft.com/office/drawing/2014/main" id="{02582C2F-0C7C-F034-C96A-F089D3CFDA0F}"/>
              </a:ext>
            </a:extLst>
          </p:cNvPr>
          <p:cNvSpPr txBox="1">
            <a:spLocks/>
          </p:cNvSpPr>
          <p:nvPr/>
        </p:nvSpPr>
        <p:spPr>
          <a:xfrm>
            <a:off x="523594" y="370975"/>
            <a:ext cx="11144812" cy="30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Working Principle of EOC</a:t>
            </a:r>
          </a:p>
        </p:txBody>
      </p:sp>
      <p:cxnSp>
        <p:nvCxnSpPr>
          <p:cNvPr id="2" name="Straight Connector 1">
            <a:extLst>
              <a:ext uri="{FF2B5EF4-FFF2-40B4-BE49-F238E27FC236}">
                <a16:creationId xmlns:a16="http://schemas.microsoft.com/office/drawing/2014/main" id="{BBADFE9B-D8DF-7C58-325B-599801257C26}"/>
              </a:ext>
            </a:extLst>
          </p:cNvPr>
          <p:cNvCxnSpPr>
            <a:cxnSpLocks/>
          </p:cNvCxnSpPr>
          <p:nvPr/>
        </p:nvCxnSpPr>
        <p:spPr>
          <a:xfrm>
            <a:off x="6096000" y="675674"/>
            <a:ext cx="32862" cy="59053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AutoShape 250">
            <a:extLst>
              <a:ext uri="{FF2B5EF4-FFF2-40B4-BE49-F238E27FC236}">
                <a16:creationId xmlns:a16="http://schemas.microsoft.com/office/drawing/2014/main" id="{E2714B0F-31EF-F0EB-CE93-B70AC45CE884}"/>
              </a:ext>
            </a:extLst>
          </p:cNvPr>
          <p:cNvSpPr>
            <a:spLocks noChangeArrowheads="1"/>
          </p:cNvSpPr>
          <p:nvPr/>
        </p:nvSpPr>
        <p:spPr bwMode="auto">
          <a:xfrm>
            <a:off x="6533379" y="693950"/>
            <a:ext cx="5177904" cy="249299"/>
          </a:xfrm>
          <a:prstGeom prst="leftRightArrow">
            <a:avLst>
              <a:gd name="adj1" fmla="val 100000"/>
              <a:gd name="adj2" fmla="val 0"/>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Operating Principle of EOC</a:t>
            </a:r>
          </a:p>
        </p:txBody>
      </p:sp>
      <p:cxnSp>
        <p:nvCxnSpPr>
          <p:cNvPr id="24" name="Straight Connector 23">
            <a:extLst>
              <a:ext uri="{FF2B5EF4-FFF2-40B4-BE49-F238E27FC236}">
                <a16:creationId xmlns:a16="http://schemas.microsoft.com/office/drawing/2014/main" id="{00CBB900-DDB5-F900-55B5-3BD4DF2D1125}"/>
              </a:ext>
            </a:extLst>
          </p:cNvPr>
          <p:cNvCxnSpPr>
            <a:cxnSpLocks/>
          </p:cNvCxnSpPr>
          <p:nvPr/>
        </p:nvCxnSpPr>
        <p:spPr>
          <a:xfrm>
            <a:off x="6533379" y="998351"/>
            <a:ext cx="5118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AutoShape 249">
            <a:extLst>
              <a:ext uri="{FF2B5EF4-FFF2-40B4-BE49-F238E27FC236}">
                <a16:creationId xmlns:a16="http://schemas.microsoft.com/office/drawing/2014/main" id="{2D46E03F-A2E2-E8B7-8EB1-8EAA0E96C7F3}"/>
              </a:ext>
            </a:extLst>
          </p:cNvPr>
          <p:cNvCxnSpPr>
            <a:cxnSpLocks noChangeShapeType="1"/>
          </p:cNvCxnSpPr>
          <p:nvPr/>
        </p:nvCxnSpPr>
        <p:spPr bwMode="auto">
          <a:xfrm>
            <a:off x="6521526" y="1747633"/>
            <a:ext cx="5118638"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9">
            <a:extLst>
              <a:ext uri="{FF2B5EF4-FFF2-40B4-BE49-F238E27FC236}">
                <a16:creationId xmlns:a16="http://schemas.microsoft.com/office/drawing/2014/main" id="{24820087-6DD1-6228-F10D-087B95A1F4AF}"/>
              </a:ext>
            </a:extLst>
          </p:cNvPr>
          <p:cNvCxnSpPr>
            <a:cxnSpLocks noChangeShapeType="1"/>
          </p:cNvCxnSpPr>
          <p:nvPr/>
        </p:nvCxnSpPr>
        <p:spPr bwMode="auto">
          <a:xfrm>
            <a:off x="6533379" y="2549183"/>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Graphic 26" descr="Checkmark">
            <a:extLst>
              <a:ext uri="{FF2B5EF4-FFF2-40B4-BE49-F238E27FC236}">
                <a16:creationId xmlns:a16="http://schemas.microsoft.com/office/drawing/2014/main" id="{9F1A4700-8839-075B-3E02-3D9AE2716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3136" y="1142531"/>
            <a:ext cx="460923" cy="460923"/>
          </a:xfrm>
          <a:prstGeom prst="rect">
            <a:avLst/>
          </a:prstGeom>
          <a:effectLst/>
        </p:spPr>
      </p:pic>
      <p:pic>
        <p:nvPicPr>
          <p:cNvPr id="28" name="Graphic 27" descr="Checkmark">
            <a:extLst>
              <a:ext uri="{FF2B5EF4-FFF2-40B4-BE49-F238E27FC236}">
                <a16:creationId xmlns:a16="http://schemas.microsoft.com/office/drawing/2014/main" id="{C9F4808F-416C-34C2-D85B-CE5AF9579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2321" y="2704662"/>
            <a:ext cx="460923" cy="460923"/>
          </a:xfrm>
          <a:prstGeom prst="rect">
            <a:avLst/>
          </a:prstGeom>
          <a:effectLst/>
        </p:spPr>
      </p:pic>
      <p:sp>
        <p:nvSpPr>
          <p:cNvPr id="29" name="TextBox 28">
            <a:extLst>
              <a:ext uri="{FF2B5EF4-FFF2-40B4-BE49-F238E27FC236}">
                <a16:creationId xmlns:a16="http://schemas.microsoft.com/office/drawing/2014/main" id="{F7E84944-75D3-5A23-D1C5-EE3824D73286}"/>
              </a:ext>
            </a:extLst>
          </p:cNvPr>
          <p:cNvSpPr txBox="1"/>
          <p:nvPr/>
        </p:nvSpPr>
        <p:spPr>
          <a:xfrm>
            <a:off x="7297262" y="1009242"/>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srgbClr val="4472C4">
                    <a:lumMod val="20000"/>
                    <a:lumOff val="80000"/>
                  </a:srgbClr>
                </a:solidFill>
                <a:effectLst/>
                <a:uLnTx/>
                <a:uFillTx/>
                <a:latin typeface="Arial"/>
                <a:ea typeface="+mn-ea"/>
                <a:cs typeface="+mn-cs"/>
              </a:rPr>
              <a:t>Contaminants within the oil are charged using the electrode. The charged particles will move towards the electrode having opposite polarity.</a:t>
            </a:r>
          </a:p>
        </p:txBody>
      </p:sp>
      <p:cxnSp>
        <p:nvCxnSpPr>
          <p:cNvPr id="30" name="AutoShape 249">
            <a:extLst>
              <a:ext uri="{FF2B5EF4-FFF2-40B4-BE49-F238E27FC236}">
                <a16:creationId xmlns:a16="http://schemas.microsoft.com/office/drawing/2014/main" id="{440FF29E-D07E-683A-1D7F-B9631F454008}"/>
              </a:ext>
            </a:extLst>
          </p:cNvPr>
          <p:cNvCxnSpPr>
            <a:cxnSpLocks noChangeShapeType="1"/>
          </p:cNvCxnSpPr>
          <p:nvPr/>
        </p:nvCxnSpPr>
        <p:spPr bwMode="auto">
          <a:xfrm>
            <a:off x="6552736" y="3309076"/>
            <a:ext cx="5209114"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Graphic 30" descr="Checkmark">
            <a:extLst>
              <a:ext uri="{FF2B5EF4-FFF2-40B4-BE49-F238E27FC236}">
                <a16:creationId xmlns:a16="http://schemas.microsoft.com/office/drawing/2014/main" id="{FED5CF68-A538-7952-7C6C-3A1EA09B9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3136" y="3581730"/>
            <a:ext cx="460923" cy="460923"/>
          </a:xfrm>
          <a:prstGeom prst="rect">
            <a:avLst/>
          </a:prstGeom>
          <a:effectLst/>
        </p:spPr>
      </p:pic>
      <p:pic>
        <p:nvPicPr>
          <p:cNvPr id="32" name="Graphic 31" descr="Checkmark">
            <a:extLst>
              <a:ext uri="{FF2B5EF4-FFF2-40B4-BE49-F238E27FC236}">
                <a16:creationId xmlns:a16="http://schemas.microsoft.com/office/drawing/2014/main" id="{30785C7B-5C60-5B5A-5D21-4CE26A6F2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2322" y="1930655"/>
            <a:ext cx="460923" cy="460923"/>
          </a:xfrm>
          <a:prstGeom prst="rect">
            <a:avLst/>
          </a:prstGeom>
          <a:effectLst/>
        </p:spPr>
      </p:pic>
      <p:sp>
        <p:nvSpPr>
          <p:cNvPr id="33" name="TextBox 32">
            <a:extLst>
              <a:ext uri="{FF2B5EF4-FFF2-40B4-BE49-F238E27FC236}">
                <a16:creationId xmlns:a16="http://schemas.microsoft.com/office/drawing/2014/main" id="{C94E6D15-613D-EA8F-6419-47A7D770B012}"/>
              </a:ext>
            </a:extLst>
          </p:cNvPr>
          <p:cNvSpPr txBox="1"/>
          <p:nvPr/>
        </p:nvSpPr>
        <p:spPr>
          <a:xfrm>
            <a:off x="7285448" y="1802736"/>
            <a:ext cx="4382958"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srgbClr val="4472C4">
                    <a:lumMod val="20000"/>
                    <a:lumOff val="80000"/>
                  </a:srgbClr>
                </a:solidFill>
                <a:effectLst/>
                <a:uLnTx/>
                <a:uFillTx/>
                <a:latin typeface="Arial"/>
                <a:ea typeface="+mn-ea"/>
                <a:cs typeface="+mn-cs"/>
              </a:rPr>
              <a:t>EOC has the ability to eliminates any kinds and sizes of contaminants including sub-micron contaminants</a:t>
            </a:r>
          </a:p>
        </p:txBody>
      </p:sp>
      <p:sp>
        <p:nvSpPr>
          <p:cNvPr id="34" name="TextBox 33">
            <a:extLst>
              <a:ext uri="{FF2B5EF4-FFF2-40B4-BE49-F238E27FC236}">
                <a16:creationId xmlns:a16="http://schemas.microsoft.com/office/drawing/2014/main" id="{0D74D521-F901-7956-6E37-D1BDC0D769F0}"/>
              </a:ext>
            </a:extLst>
          </p:cNvPr>
          <p:cNvSpPr txBox="1"/>
          <p:nvPr/>
        </p:nvSpPr>
        <p:spPr>
          <a:xfrm>
            <a:off x="7297262" y="2704292"/>
            <a:ext cx="4425874" cy="461665"/>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srgbClr val="4472C4">
                    <a:lumMod val="20000"/>
                    <a:lumOff val="80000"/>
                  </a:srgbClr>
                </a:solidFill>
                <a:effectLst/>
                <a:uLnTx/>
                <a:uFillTx/>
                <a:latin typeface="Arial"/>
                <a:ea typeface="+mn-ea"/>
                <a:cs typeface="+mn-cs"/>
              </a:rPr>
              <a:t>Combined both the principle of electrophoresis &amp; dielectrophoresis</a:t>
            </a:r>
          </a:p>
        </p:txBody>
      </p:sp>
      <p:cxnSp>
        <p:nvCxnSpPr>
          <p:cNvPr id="35" name="AutoShape 249">
            <a:extLst>
              <a:ext uri="{FF2B5EF4-FFF2-40B4-BE49-F238E27FC236}">
                <a16:creationId xmlns:a16="http://schemas.microsoft.com/office/drawing/2014/main" id="{C031F111-AA5D-983A-098B-8DB8CAE61702}"/>
              </a:ext>
            </a:extLst>
          </p:cNvPr>
          <p:cNvCxnSpPr>
            <a:cxnSpLocks noChangeShapeType="1"/>
          </p:cNvCxnSpPr>
          <p:nvPr/>
        </p:nvCxnSpPr>
        <p:spPr bwMode="auto">
          <a:xfrm>
            <a:off x="6562414" y="4284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68650D4E-D00A-E412-D796-B3A5D4C2475D}"/>
              </a:ext>
            </a:extLst>
          </p:cNvPr>
          <p:cNvSpPr txBox="1"/>
          <p:nvPr/>
        </p:nvSpPr>
        <p:spPr>
          <a:xfrm>
            <a:off x="7297262" y="3342677"/>
            <a:ext cx="4425874" cy="923330"/>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srgbClr val="4472C4">
                    <a:lumMod val="20000"/>
                    <a:lumOff val="80000"/>
                  </a:srgbClr>
                </a:solidFill>
                <a:effectLst/>
                <a:uLnTx/>
                <a:uFillTx/>
                <a:latin typeface="Arial"/>
                <a:ea typeface="+mn-ea"/>
                <a:cs typeface="+mn-cs"/>
              </a:rPr>
              <a:t>Patented designed collectors materials that deforms the electrical field and neutral contaminants are attracted to the strongest field region (Dielectrophoresis)</a:t>
            </a:r>
          </a:p>
        </p:txBody>
      </p:sp>
      <p:pic>
        <p:nvPicPr>
          <p:cNvPr id="37" name="Graphic 36" descr="Checkmark">
            <a:extLst>
              <a:ext uri="{FF2B5EF4-FFF2-40B4-BE49-F238E27FC236}">
                <a16:creationId xmlns:a16="http://schemas.microsoft.com/office/drawing/2014/main" id="{45E20E26-360B-A36E-ED10-FBF7D72FB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3135" y="4467931"/>
            <a:ext cx="460923" cy="460923"/>
          </a:xfrm>
          <a:prstGeom prst="rect">
            <a:avLst/>
          </a:prstGeom>
          <a:effectLst/>
        </p:spPr>
      </p:pic>
      <p:sp>
        <p:nvSpPr>
          <p:cNvPr id="38" name="TextBox 37">
            <a:extLst>
              <a:ext uri="{FF2B5EF4-FFF2-40B4-BE49-F238E27FC236}">
                <a16:creationId xmlns:a16="http://schemas.microsoft.com/office/drawing/2014/main" id="{EB05F1AE-207C-5095-3F30-0061ED8465AF}"/>
              </a:ext>
            </a:extLst>
          </p:cNvPr>
          <p:cNvSpPr txBox="1"/>
          <p:nvPr/>
        </p:nvSpPr>
        <p:spPr>
          <a:xfrm>
            <a:off x="7297262" y="4335509"/>
            <a:ext cx="4425874" cy="692497"/>
          </a:xfrm>
          <a:prstGeom prst="rect">
            <a:avLst/>
          </a:prstGeom>
        </p:spPr>
        <p:txBody>
          <a:bodyPr vert="horz" wrap="square" lIns="0" tIns="0" rIns="0" bIns="0" rtlCol="0">
            <a:spAutoFit/>
          </a:bodyPr>
          <a:lstStyle>
            <a:lvl1pPr marR="0" lvl="0" indent="0" fontAlgn="auto">
              <a:lnSpc>
                <a:spcPct val="100000"/>
              </a:lnSpc>
              <a:spcBef>
                <a:spcPct val="20000"/>
              </a:spcBef>
              <a:spcAft>
                <a:spcPts val="0"/>
              </a:spcAft>
              <a:buClrTx/>
              <a:buSzTx/>
              <a:buFont typeface="Arial" pitchFamily="34" charset="0"/>
              <a:buNone/>
              <a:tabLst/>
              <a:defRPr kumimoji="0" lang="en-US" sz="1600" b="0" i="0" u="none" strike="noStrike" cap="none" spc="0" normalizeH="0" baseline="0" dirty="0" smtClean="0">
                <a:ln>
                  <a:noFill/>
                </a:ln>
                <a:solidFill>
                  <a:srgbClr val="000000"/>
                </a:solidFill>
                <a:effectLst/>
                <a:uLnTx/>
                <a:uFillTx/>
                <a:latin typeface="Arial"/>
              </a:defRPr>
            </a:lvl1pPr>
            <a:lvl2pPr marL="742950" marR="0" lvl="1" indent="-28575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2pPr>
            <a:lvl3pPr marL="1143000" marR="0" lvl="2" indent="-228600" fontAlgn="auto">
              <a:lnSpc>
                <a:spcPct val="100000"/>
              </a:lnSpc>
              <a:spcBef>
                <a:spcPct val="20000"/>
              </a:spcBef>
              <a:spcAft>
                <a:spcPts val="0"/>
              </a:spcAft>
              <a:buClrTx/>
              <a:buSzTx/>
              <a:buFont typeface="Arial" pitchFamily="34" charset="0"/>
              <a:buChar char="»"/>
              <a:tabLst/>
              <a:defRPr kumimoji="0" lang="en-US" sz="1600" b="0" i="0" u="none" strike="noStrike" cap="none" spc="0" normalizeH="0" baseline="0" dirty="0" smtClean="0">
                <a:ln>
                  <a:noFill/>
                </a:ln>
                <a:solidFill>
                  <a:srgbClr val="000000"/>
                </a:solidFill>
                <a:effectLst/>
                <a:uLnTx/>
                <a:uFillTx/>
                <a:latin typeface="Arial"/>
              </a:defRPr>
            </a:lvl3pPr>
            <a:lvl4pPr marL="1600200" lvl="3" indent="-228600">
              <a:spcBef>
                <a:spcPct val="20000"/>
              </a:spcBef>
              <a:buFont typeface="Arial" pitchFamily="34" charset="0"/>
              <a:buChar char="–"/>
              <a:defRPr kumimoji="0" lang="en-US" sz="1600" b="0" i="0" u="none" strike="noStrike" cap="none" spc="0" normalizeH="0" baseline="0" dirty="0" smtClean="0">
                <a:ln>
                  <a:noFill/>
                </a:ln>
                <a:solidFill>
                  <a:srgbClr val="000000"/>
                </a:solidFill>
                <a:effectLst/>
                <a:uLnTx/>
                <a:uFillTx/>
                <a:latin typeface="Arial"/>
              </a:defRPr>
            </a:lvl4pPr>
            <a:lvl5pPr marL="2057400" indent="-228600">
              <a:spcBef>
                <a:spcPct val="20000"/>
              </a:spcBef>
              <a:buFont typeface="Arial" pitchFamily="34" charset="0"/>
              <a:buChar char="»"/>
              <a:defRPr lang="de-DE" sz="2000" dirty="0" smtClean="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a:ln>
                  <a:noFill/>
                </a:ln>
                <a:solidFill>
                  <a:srgbClr val="4472C4">
                    <a:lumMod val="20000"/>
                    <a:lumOff val="80000"/>
                  </a:srgbClr>
                </a:solidFill>
                <a:effectLst/>
                <a:uLnTx/>
                <a:uFillTx/>
                <a:latin typeface="Arial"/>
                <a:ea typeface="+mn-ea"/>
                <a:cs typeface="+mn-cs"/>
              </a:rPr>
              <a:t>Free-flowing of the fluid within the cleaning chamber. No pressure differences between the bottom and the top of the cleaning chamber</a:t>
            </a:r>
          </a:p>
        </p:txBody>
      </p:sp>
      <p:cxnSp>
        <p:nvCxnSpPr>
          <p:cNvPr id="39" name="AutoShape 249">
            <a:extLst>
              <a:ext uri="{FF2B5EF4-FFF2-40B4-BE49-F238E27FC236}">
                <a16:creationId xmlns:a16="http://schemas.microsoft.com/office/drawing/2014/main" id="{E8DE2EB1-8208-BE62-682F-C6C7A406599F}"/>
              </a:ext>
            </a:extLst>
          </p:cNvPr>
          <p:cNvCxnSpPr>
            <a:cxnSpLocks noChangeShapeType="1"/>
          </p:cNvCxnSpPr>
          <p:nvPr/>
        </p:nvCxnSpPr>
        <p:spPr bwMode="auto">
          <a:xfrm>
            <a:off x="6572093" y="5046602"/>
            <a:ext cx="5189757" cy="0"/>
          </a:xfrm>
          <a:prstGeom prst="straightConnector1">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 name="Group 91">
            <a:extLst>
              <a:ext uri="{FF2B5EF4-FFF2-40B4-BE49-F238E27FC236}">
                <a16:creationId xmlns:a16="http://schemas.microsoft.com/office/drawing/2014/main" id="{48F547EF-82B9-FB24-7131-0659895AE1FB}"/>
              </a:ext>
            </a:extLst>
          </p:cNvPr>
          <p:cNvGrpSpPr/>
          <p:nvPr/>
        </p:nvGrpSpPr>
        <p:grpSpPr>
          <a:xfrm>
            <a:off x="-70384" y="1077296"/>
            <a:ext cx="6078169" cy="4463560"/>
            <a:chOff x="-870486" y="1197220"/>
            <a:chExt cx="6078169" cy="4463560"/>
          </a:xfrm>
        </p:grpSpPr>
        <p:grpSp>
          <p:nvGrpSpPr>
            <p:cNvPr id="91" name="Group 90">
              <a:extLst>
                <a:ext uri="{FF2B5EF4-FFF2-40B4-BE49-F238E27FC236}">
                  <a16:creationId xmlns:a16="http://schemas.microsoft.com/office/drawing/2014/main" id="{815201DE-3C42-4713-ADE1-716F57B5497E}"/>
                </a:ext>
              </a:extLst>
            </p:cNvPr>
            <p:cNvGrpSpPr/>
            <p:nvPr/>
          </p:nvGrpSpPr>
          <p:grpSpPr>
            <a:xfrm>
              <a:off x="-870486" y="2120999"/>
              <a:ext cx="3852385" cy="3014675"/>
              <a:chOff x="-870486" y="2120999"/>
              <a:chExt cx="3852385" cy="3014675"/>
            </a:xfrm>
          </p:grpSpPr>
          <p:sp>
            <p:nvSpPr>
              <p:cNvPr id="72" name="Arc 71">
                <a:extLst>
                  <a:ext uri="{FF2B5EF4-FFF2-40B4-BE49-F238E27FC236}">
                    <a16:creationId xmlns:a16="http://schemas.microsoft.com/office/drawing/2014/main" id="{8A2FC8E8-8393-E7DE-33A7-6D91878FFA3C}"/>
                  </a:ext>
                </a:extLst>
              </p:cNvPr>
              <p:cNvSpPr/>
              <p:nvPr/>
            </p:nvSpPr>
            <p:spPr>
              <a:xfrm>
                <a:off x="-607773" y="2120999"/>
                <a:ext cx="3589672" cy="3014675"/>
              </a:xfrm>
              <a:prstGeom prst="arc">
                <a:avLst>
                  <a:gd name="adj1" fmla="val 16200885"/>
                  <a:gd name="adj2" fmla="val 5429506"/>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id="{E6811AAE-D928-C476-8C13-888407BB1D93}"/>
                  </a:ext>
                </a:extLst>
              </p:cNvPr>
              <p:cNvSpPr/>
              <p:nvPr/>
            </p:nvSpPr>
            <p:spPr>
              <a:xfrm>
                <a:off x="-607743" y="2913541"/>
                <a:ext cx="3589642" cy="1455463"/>
              </a:xfrm>
              <a:prstGeom prst="arc">
                <a:avLst>
                  <a:gd name="adj1" fmla="val 16172532"/>
                  <a:gd name="adj2" fmla="val 5429506"/>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sp>
            <p:nvSpPr>
              <p:cNvPr id="74" name="Arc 73">
                <a:extLst>
                  <a:ext uri="{FF2B5EF4-FFF2-40B4-BE49-F238E27FC236}">
                    <a16:creationId xmlns:a16="http://schemas.microsoft.com/office/drawing/2014/main" id="{C4FE7482-EA5C-1217-C8A8-B7A02F7830B4}"/>
                  </a:ext>
                </a:extLst>
              </p:cNvPr>
              <p:cNvSpPr/>
              <p:nvPr/>
            </p:nvSpPr>
            <p:spPr>
              <a:xfrm>
                <a:off x="-623252" y="2500900"/>
                <a:ext cx="3597035" cy="2299700"/>
              </a:xfrm>
              <a:prstGeom prst="arc">
                <a:avLst>
                  <a:gd name="adj1" fmla="val 16217859"/>
                  <a:gd name="adj2" fmla="val 5429506"/>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id="{159E4F53-1F08-E6AF-9287-67D59C66FF94}"/>
                  </a:ext>
                </a:extLst>
              </p:cNvPr>
              <p:cNvSpPr/>
              <p:nvPr/>
            </p:nvSpPr>
            <p:spPr>
              <a:xfrm>
                <a:off x="-870486" y="3303349"/>
                <a:ext cx="3844269" cy="667519"/>
              </a:xfrm>
              <a:prstGeom prst="arc">
                <a:avLst>
                  <a:gd name="adj1" fmla="val 17462020"/>
                  <a:gd name="adj2" fmla="val 4126403"/>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grpSp>
        <p:grpSp>
          <p:nvGrpSpPr>
            <p:cNvPr id="90" name="Group 89">
              <a:extLst>
                <a:ext uri="{FF2B5EF4-FFF2-40B4-BE49-F238E27FC236}">
                  <a16:creationId xmlns:a16="http://schemas.microsoft.com/office/drawing/2014/main" id="{F6B2609F-06CA-80D7-3BFF-4E2AB85279E6}"/>
                </a:ext>
              </a:extLst>
            </p:cNvPr>
            <p:cNvGrpSpPr/>
            <p:nvPr/>
          </p:nvGrpSpPr>
          <p:grpSpPr>
            <a:xfrm>
              <a:off x="739882" y="1197220"/>
              <a:ext cx="4467801" cy="4463560"/>
              <a:chOff x="743941" y="1148152"/>
              <a:chExt cx="4467801" cy="4463560"/>
            </a:xfrm>
          </p:grpSpPr>
          <p:cxnSp>
            <p:nvCxnSpPr>
              <p:cNvPr id="4" name="Straight Connector 3">
                <a:extLst>
                  <a:ext uri="{FF2B5EF4-FFF2-40B4-BE49-F238E27FC236}">
                    <a16:creationId xmlns:a16="http://schemas.microsoft.com/office/drawing/2014/main" id="{A9D43ED8-B872-633D-56A1-278611DD3A16}"/>
                  </a:ext>
                </a:extLst>
              </p:cNvPr>
              <p:cNvCxnSpPr>
                <a:cxnSpLocks/>
              </p:cNvCxnSpPr>
              <p:nvPr/>
            </p:nvCxnSpPr>
            <p:spPr>
              <a:xfrm>
                <a:off x="2980353" y="1771856"/>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A7A5-FA9F-D091-971F-87946576451C}"/>
                  </a:ext>
                </a:extLst>
              </p:cNvPr>
              <p:cNvCxnSpPr>
                <a:cxnSpLocks/>
              </p:cNvCxnSpPr>
              <p:nvPr/>
            </p:nvCxnSpPr>
            <p:spPr>
              <a:xfrm>
                <a:off x="4795682" y="1778852"/>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us Sign 7">
                <a:extLst>
                  <a:ext uri="{FF2B5EF4-FFF2-40B4-BE49-F238E27FC236}">
                    <a16:creationId xmlns:a16="http://schemas.microsoft.com/office/drawing/2014/main" id="{8A989205-2061-314A-6E30-2511AE56B614}"/>
                  </a:ext>
                </a:extLst>
              </p:cNvPr>
              <p:cNvSpPr/>
              <p:nvPr/>
            </p:nvSpPr>
            <p:spPr>
              <a:xfrm>
                <a:off x="2626023" y="1148152"/>
                <a:ext cx="708660" cy="6307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258C716E-2C52-5FC7-AAD0-7308C8D413D4}"/>
                  </a:ext>
                </a:extLst>
              </p:cNvPr>
              <p:cNvSpPr/>
              <p:nvPr/>
            </p:nvSpPr>
            <p:spPr>
              <a:xfrm>
                <a:off x="4503083" y="1198500"/>
                <a:ext cx="708659" cy="52950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6DA568D-BF0D-619A-83F1-8E0681808B2D}"/>
                  </a:ext>
                </a:extLst>
              </p:cNvPr>
              <p:cNvCxnSpPr>
                <a:cxnSpLocks/>
              </p:cNvCxnSpPr>
              <p:nvPr/>
            </p:nvCxnSpPr>
            <p:spPr>
              <a:xfrm>
                <a:off x="1170924" y="1771856"/>
                <a:ext cx="0" cy="38328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inus Sign 12">
                <a:extLst>
                  <a:ext uri="{FF2B5EF4-FFF2-40B4-BE49-F238E27FC236}">
                    <a16:creationId xmlns:a16="http://schemas.microsoft.com/office/drawing/2014/main" id="{2BA7AD26-2DC7-D43F-304F-23F38265D7DF}"/>
                  </a:ext>
                </a:extLst>
              </p:cNvPr>
              <p:cNvSpPr/>
              <p:nvPr/>
            </p:nvSpPr>
            <p:spPr>
              <a:xfrm>
                <a:off x="743941" y="1198500"/>
                <a:ext cx="708659" cy="52950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D89CACE5-BBC5-119A-13E3-4963FA8CD899}"/>
                  </a:ext>
                </a:extLst>
              </p:cNvPr>
              <p:cNvCxnSpPr>
                <a:cxnSpLocks/>
              </p:cNvCxnSpPr>
              <p:nvPr/>
            </p:nvCxnSpPr>
            <p:spPr>
              <a:xfrm flipH="1" flipV="1">
                <a:off x="2993900" y="1910726"/>
                <a:ext cx="1786275" cy="7284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6A122F-B981-6E60-59D0-68679A0C2B51}"/>
                  </a:ext>
                </a:extLst>
              </p:cNvPr>
              <p:cNvCxnSpPr>
                <a:cxnSpLocks/>
              </p:cNvCxnSpPr>
              <p:nvPr/>
            </p:nvCxnSpPr>
            <p:spPr>
              <a:xfrm flipH="1">
                <a:off x="2964846" y="2623872"/>
                <a:ext cx="1838150" cy="95400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21298A-0093-0719-7290-87039BF0D507}"/>
                  </a:ext>
                </a:extLst>
              </p:cNvPr>
              <p:cNvCxnSpPr>
                <a:cxnSpLocks/>
              </p:cNvCxnSpPr>
              <p:nvPr/>
            </p:nvCxnSpPr>
            <p:spPr>
              <a:xfrm flipH="1" flipV="1">
                <a:off x="2964846" y="3575102"/>
                <a:ext cx="1830835" cy="73592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A9BDDA2-3300-7F85-DB9E-90A4B8B4BF83}"/>
                  </a:ext>
                </a:extLst>
              </p:cNvPr>
              <p:cNvCxnSpPr>
                <a:cxnSpLocks/>
              </p:cNvCxnSpPr>
              <p:nvPr/>
            </p:nvCxnSpPr>
            <p:spPr>
              <a:xfrm flipH="1">
                <a:off x="2973038" y="4308254"/>
                <a:ext cx="1838150" cy="95400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3D55DD24-200D-D038-35C2-D4FE4B10E286}"/>
                  </a:ext>
                </a:extLst>
              </p:cNvPr>
              <p:cNvGrpSpPr/>
              <p:nvPr/>
            </p:nvGrpSpPr>
            <p:grpSpPr>
              <a:xfrm>
                <a:off x="1374253" y="1776451"/>
                <a:ext cx="505518" cy="440575"/>
                <a:chOff x="2955880" y="3538984"/>
                <a:chExt cx="660285" cy="632460"/>
              </a:xfrm>
            </p:grpSpPr>
            <p:grpSp>
              <p:nvGrpSpPr>
                <p:cNvPr id="63" name="Group 62">
                  <a:extLst>
                    <a:ext uri="{FF2B5EF4-FFF2-40B4-BE49-F238E27FC236}">
                      <a16:creationId xmlns:a16="http://schemas.microsoft.com/office/drawing/2014/main" id="{0A289902-056F-8FFA-D87B-30C4F632C731}"/>
                    </a:ext>
                  </a:extLst>
                </p:cNvPr>
                <p:cNvGrpSpPr/>
                <p:nvPr/>
              </p:nvGrpSpPr>
              <p:grpSpPr>
                <a:xfrm>
                  <a:off x="2955880" y="3538984"/>
                  <a:ext cx="660285" cy="632460"/>
                  <a:chOff x="2667000" y="4785360"/>
                  <a:chExt cx="660285" cy="632460"/>
                </a:xfrm>
              </p:grpSpPr>
              <p:sp>
                <p:nvSpPr>
                  <p:cNvPr id="65" name="Oval 64">
                    <a:extLst>
                      <a:ext uri="{FF2B5EF4-FFF2-40B4-BE49-F238E27FC236}">
                        <a16:creationId xmlns:a16="http://schemas.microsoft.com/office/drawing/2014/main" id="{DC74CBD4-5F5B-68F8-7E69-8BA8B0991032}"/>
                      </a:ext>
                    </a:extLst>
                  </p:cNvPr>
                  <p:cNvSpPr/>
                  <p:nvPr/>
                </p:nvSpPr>
                <p:spPr>
                  <a:xfrm>
                    <a:off x="2667000" y="4785360"/>
                    <a:ext cx="660285" cy="63246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sp>
                <p:nvSpPr>
                  <p:cNvPr id="66" name="Minus Sign 65">
                    <a:extLst>
                      <a:ext uri="{FF2B5EF4-FFF2-40B4-BE49-F238E27FC236}">
                        <a16:creationId xmlns:a16="http://schemas.microsoft.com/office/drawing/2014/main" id="{CFEC1A9B-F947-BCF4-B113-6544F5D96F93}"/>
                      </a:ext>
                    </a:extLst>
                  </p:cNvPr>
                  <p:cNvSpPr/>
                  <p:nvPr/>
                </p:nvSpPr>
                <p:spPr>
                  <a:xfrm>
                    <a:off x="2798348" y="5149407"/>
                    <a:ext cx="397588" cy="24507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grpSp>
            <p:sp>
              <p:nvSpPr>
                <p:cNvPr id="64" name="Plus Sign 63">
                  <a:extLst>
                    <a:ext uri="{FF2B5EF4-FFF2-40B4-BE49-F238E27FC236}">
                      <a16:creationId xmlns:a16="http://schemas.microsoft.com/office/drawing/2014/main" id="{39EF7DCB-FEED-2EAE-3BB3-F322B2DA0C7E}"/>
                    </a:ext>
                  </a:extLst>
                </p:cNvPr>
                <p:cNvSpPr/>
                <p:nvPr/>
              </p:nvSpPr>
              <p:spPr>
                <a:xfrm>
                  <a:off x="3107779" y="3638246"/>
                  <a:ext cx="360379" cy="334814"/>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endParaRPr>
                </a:p>
              </p:txBody>
            </p:sp>
          </p:grpSp>
          <p:cxnSp>
            <p:nvCxnSpPr>
              <p:cNvPr id="15" name="Straight Connector 14">
                <a:extLst>
                  <a:ext uri="{FF2B5EF4-FFF2-40B4-BE49-F238E27FC236}">
                    <a16:creationId xmlns:a16="http://schemas.microsoft.com/office/drawing/2014/main" id="{581358AC-7778-5D00-C9CB-73E726F14BC2}"/>
                  </a:ext>
                </a:extLst>
              </p:cNvPr>
              <p:cNvCxnSpPr>
                <a:cxnSpLocks/>
              </p:cNvCxnSpPr>
              <p:nvPr/>
            </p:nvCxnSpPr>
            <p:spPr>
              <a:xfrm flipH="1">
                <a:off x="1177801" y="1890720"/>
                <a:ext cx="1815329" cy="84085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C5F289-8F52-B0F7-95F7-C6A29012B03C}"/>
                  </a:ext>
                </a:extLst>
              </p:cNvPr>
              <p:cNvCxnSpPr>
                <a:cxnSpLocks/>
              </p:cNvCxnSpPr>
              <p:nvPr/>
            </p:nvCxnSpPr>
            <p:spPr>
              <a:xfrm flipH="1" flipV="1">
                <a:off x="1157749" y="2725034"/>
                <a:ext cx="1801782" cy="84213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A1F1E7-00A0-E4CE-9287-20F2F96EA6E9}"/>
                  </a:ext>
                </a:extLst>
              </p:cNvPr>
              <p:cNvCxnSpPr>
                <a:cxnSpLocks/>
              </p:cNvCxnSpPr>
              <p:nvPr/>
            </p:nvCxnSpPr>
            <p:spPr>
              <a:xfrm flipH="1">
                <a:off x="1192289" y="3577277"/>
                <a:ext cx="1788064" cy="85483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0853DE-5FD2-B833-1A8F-E37B6FBE5DAF}"/>
                  </a:ext>
                </a:extLst>
              </p:cNvPr>
              <p:cNvCxnSpPr>
                <a:cxnSpLocks/>
              </p:cNvCxnSpPr>
              <p:nvPr/>
            </p:nvCxnSpPr>
            <p:spPr>
              <a:xfrm flipH="1" flipV="1">
                <a:off x="1192290" y="4421408"/>
                <a:ext cx="1801782" cy="84213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D983F40-7770-355E-0B1C-2E60BC341224}"/>
                  </a:ext>
                </a:extLst>
              </p:cNvPr>
              <p:cNvCxnSpPr>
                <a:cxnSpLocks/>
              </p:cNvCxnSpPr>
              <p:nvPr/>
            </p:nvCxnSpPr>
            <p:spPr>
              <a:xfrm flipV="1">
                <a:off x="1208921" y="1837095"/>
                <a:ext cx="1516302" cy="718434"/>
              </a:xfrm>
              <a:prstGeom prst="line">
                <a:avLst/>
              </a:prstGeom>
              <a:ln w="1905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842DA7A-19ED-54B9-11D6-60C01C5A8876}"/>
                  </a:ext>
                </a:extLst>
              </p:cNvPr>
              <p:cNvGrpSpPr/>
              <p:nvPr/>
            </p:nvGrpSpPr>
            <p:grpSpPr>
              <a:xfrm>
                <a:off x="1998303" y="4350696"/>
                <a:ext cx="505518" cy="440575"/>
                <a:chOff x="2955880" y="3538984"/>
                <a:chExt cx="660285" cy="632460"/>
              </a:xfrm>
            </p:grpSpPr>
            <p:grpSp>
              <p:nvGrpSpPr>
                <p:cNvPr id="80" name="Group 79">
                  <a:extLst>
                    <a:ext uri="{FF2B5EF4-FFF2-40B4-BE49-F238E27FC236}">
                      <a16:creationId xmlns:a16="http://schemas.microsoft.com/office/drawing/2014/main" id="{71F8B824-BEF8-A043-7AF5-89DBA66A7CE3}"/>
                    </a:ext>
                  </a:extLst>
                </p:cNvPr>
                <p:cNvGrpSpPr/>
                <p:nvPr/>
              </p:nvGrpSpPr>
              <p:grpSpPr>
                <a:xfrm>
                  <a:off x="2955880" y="3538984"/>
                  <a:ext cx="660285" cy="632460"/>
                  <a:chOff x="2667000" y="4785360"/>
                  <a:chExt cx="660285" cy="632460"/>
                </a:xfrm>
              </p:grpSpPr>
              <p:sp>
                <p:nvSpPr>
                  <p:cNvPr id="82" name="Oval 81">
                    <a:extLst>
                      <a:ext uri="{FF2B5EF4-FFF2-40B4-BE49-F238E27FC236}">
                        <a16:creationId xmlns:a16="http://schemas.microsoft.com/office/drawing/2014/main" id="{1723C12C-B084-C3C1-89F3-BD160F17B906}"/>
                      </a:ext>
                    </a:extLst>
                  </p:cNvPr>
                  <p:cNvSpPr/>
                  <p:nvPr/>
                </p:nvSpPr>
                <p:spPr>
                  <a:xfrm>
                    <a:off x="2667000" y="4785360"/>
                    <a:ext cx="660285" cy="63246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sp>
                <p:nvSpPr>
                  <p:cNvPr id="83" name="Minus Sign 82">
                    <a:extLst>
                      <a:ext uri="{FF2B5EF4-FFF2-40B4-BE49-F238E27FC236}">
                        <a16:creationId xmlns:a16="http://schemas.microsoft.com/office/drawing/2014/main" id="{02A50657-D01A-EF56-225B-C89352D7F1FD}"/>
                      </a:ext>
                    </a:extLst>
                  </p:cNvPr>
                  <p:cNvSpPr/>
                  <p:nvPr/>
                </p:nvSpPr>
                <p:spPr>
                  <a:xfrm>
                    <a:off x="2798348" y="5149407"/>
                    <a:ext cx="397588" cy="24507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endParaRPr>
                  </a:p>
                </p:txBody>
              </p:sp>
            </p:grpSp>
            <p:sp>
              <p:nvSpPr>
                <p:cNvPr id="81" name="Plus Sign 80">
                  <a:extLst>
                    <a:ext uri="{FF2B5EF4-FFF2-40B4-BE49-F238E27FC236}">
                      <a16:creationId xmlns:a16="http://schemas.microsoft.com/office/drawing/2014/main" id="{223C3BB4-D1C7-DBD2-AD1D-F99A9B73815C}"/>
                    </a:ext>
                  </a:extLst>
                </p:cNvPr>
                <p:cNvSpPr/>
                <p:nvPr/>
              </p:nvSpPr>
              <p:spPr>
                <a:xfrm>
                  <a:off x="3107779" y="3638246"/>
                  <a:ext cx="360379" cy="334814"/>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endParaRPr>
                </a:p>
              </p:txBody>
            </p:sp>
          </p:grpSp>
          <p:cxnSp>
            <p:nvCxnSpPr>
              <p:cNvPr id="84" name="Straight Connector 83">
                <a:extLst>
                  <a:ext uri="{FF2B5EF4-FFF2-40B4-BE49-F238E27FC236}">
                    <a16:creationId xmlns:a16="http://schemas.microsoft.com/office/drawing/2014/main" id="{EAB7D1B2-19B4-F9FC-469D-B9645385B34F}"/>
                  </a:ext>
                </a:extLst>
              </p:cNvPr>
              <p:cNvCxnSpPr>
                <a:cxnSpLocks/>
              </p:cNvCxnSpPr>
              <p:nvPr/>
            </p:nvCxnSpPr>
            <p:spPr>
              <a:xfrm flipH="1">
                <a:off x="1746276" y="3736940"/>
                <a:ext cx="1202617" cy="764320"/>
              </a:xfrm>
              <a:prstGeom prst="line">
                <a:avLst/>
              </a:prstGeom>
              <a:ln w="1905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1542DD7-CA19-33C5-B7A8-1F96C05122A9}"/>
                  </a:ext>
                </a:extLst>
              </p:cNvPr>
              <p:cNvSpPr txBox="1"/>
              <p:nvPr/>
            </p:nvSpPr>
            <p:spPr>
              <a:xfrm>
                <a:off x="1325863" y="1545900"/>
                <a:ext cx="6461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rPr>
                  <a:t>neutral</a:t>
                </a:r>
              </a:p>
            </p:txBody>
          </p:sp>
          <p:sp>
            <p:nvSpPr>
              <p:cNvPr id="89" name="TextBox 88">
                <a:extLst>
                  <a:ext uri="{FF2B5EF4-FFF2-40B4-BE49-F238E27FC236}">
                    <a16:creationId xmlns:a16="http://schemas.microsoft.com/office/drawing/2014/main" id="{95A545FB-73F3-48E5-457E-74A487519433}"/>
                  </a:ext>
                </a:extLst>
              </p:cNvPr>
              <p:cNvSpPr txBox="1"/>
              <p:nvPr/>
            </p:nvSpPr>
            <p:spPr>
              <a:xfrm>
                <a:off x="1965558" y="4753997"/>
                <a:ext cx="6461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rPr>
                  <a:t>neutral</a:t>
                </a:r>
              </a:p>
            </p:txBody>
          </p:sp>
        </p:grpSp>
      </p:grpSp>
      <p:sp>
        <p:nvSpPr>
          <p:cNvPr id="10" name="TextBox 9">
            <a:extLst>
              <a:ext uri="{FF2B5EF4-FFF2-40B4-BE49-F238E27FC236}">
                <a16:creationId xmlns:a16="http://schemas.microsoft.com/office/drawing/2014/main" id="{C0055E37-2929-290C-53DB-C09C7DBB18A9}"/>
              </a:ext>
            </a:extLst>
          </p:cNvPr>
          <p:cNvSpPr txBox="1"/>
          <p:nvPr/>
        </p:nvSpPr>
        <p:spPr>
          <a:xfrm>
            <a:off x="443119" y="3211836"/>
            <a:ext cx="1610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4472C4">
                    <a:lumMod val="20000"/>
                    <a:lumOff val="80000"/>
                  </a:srgbClr>
                </a:solidFill>
                <a:effectLst/>
                <a:uLnTx/>
                <a:uFillTx/>
                <a:latin typeface="Calibri" panose="020F0502020204030204"/>
                <a:ea typeface="+mn-ea"/>
                <a:cs typeface="+mn-cs"/>
              </a:rPr>
              <a:t>neutrally charged particles are attracted to tip of collector</a:t>
            </a:r>
          </a:p>
        </p:txBody>
      </p:sp>
    </p:spTree>
    <p:extLst>
      <p:ext uri="{BB962C8B-B14F-4D97-AF65-F5344CB8AC3E}">
        <p14:creationId xmlns:p14="http://schemas.microsoft.com/office/powerpoint/2010/main" val="1689622294"/>
      </p:ext>
    </p:extLst>
  </p:cSld>
  <p:clrMapOvr>
    <a:masterClrMapping/>
  </p:clrMapOvr>
  <mc:AlternateContent xmlns:mc="http://schemas.openxmlformats.org/markup-compatibility/2006" xmlns:p14="http://schemas.microsoft.com/office/powerpoint/2010/main">
    <mc:Choice Requires="p14">
      <p:transition spd="slow" p14:dur="2000" advTm="57659"/>
    </mc:Choice>
    <mc:Fallback xmlns="">
      <p:transition spd="slow" advTm="57659"/>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4449</Words>
  <Application>Microsoft Office PowerPoint</Application>
  <PresentationFormat>Widescreen</PresentationFormat>
  <Paragraphs>509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Roboto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#YONG ZHI GEN BENJAMIN#</dc:creator>
  <cp:lastModifiedBy>#YONG ZHI GEN BENJAMIN#</cp:lastModifiedBy>
  <cp:revision>1</cp:revision>
  <dcterms:created xsi:type="dcterms:W3CDTF">2024-01-12T03:18:15Z</dcterms:created>
  <dcterms:modified xsi:type="dcterms:W3CDTF">2024-03-13T15:31:59Z</dcterms:modified>
</cp:coreProperties>
</file>